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ppt/activeX/activeX3.xml" ContentType="application/vnd.ms-office.activeX+xml"/>
  <Override PartName="/ppt/activeX/activeX3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58" r:id="rId2"/>
    <p:sldId id="357" r:id="rId3"/>
    <p:sldId id="259" r:id="rId4"/>
    <p:sldId id="260" r:id="rId5"/>
    <p:sldId id="261" r:id="rId6"/>
    <p:sldId id="262" r:id="rId7"/>
    <p:sldId id="263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410" r:id="rId20"/>
    <p:sldId id="371" r:id="rId21"/>
    <p:sldId id="373" r:id="rId22"/>
    <p:sldId id="374" r:id="rId23"/>
    <p:sldId id="375" r:id="rId24"/>
    <p:sldId id="412" r:id="rId25"/>
    <p:sldId id="413" r:id="rId26"/>
    <p:sldId id="414" r:id="rId27"/>
    <p:sldId id="379" r:id="rId28"/>
    <p:sldId id="381" r:id="rId29"/>
    <p:sldId id="382" r:id="rId30"/>
    <p:sldId id="383" r:id="rId31"/>
    <p:sldId id="384" r:id="rId32"/>
    <p:sldId id="385" r:id="rId33"/>
    <p:sldId id="386" r:id="rId34"/>
    <p:sldId id="422" r:id="rId35"/>
    <p:sldId id="417" r:id="rId36"/>
    <p:sldId id="418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4" r:id="rId53"/>
    <p:sldId id="405" r:id="rId54"/>
    <p:sldId id="408" r:id="rId55"/>
    <p:sldId id="409" r:id="rId56"/>
    <p:sldId id="415" r:id="rId57"/>
    <p:sldId id="265" r:id="rId58"/>
    <p:sldId id="266" r:id="rId59"/>
    <p:sldId id="267" r:id="rId60"/>
    <p:sldId id="268" r:id="rId61"/>
    <p:sldId id="432" r:id="rId62"/>
    <p:sldId id="430" r:id="rId63"/>
    <p:sldId id="431" r:id="rId64"/>
    <p:sldId id="433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7" r:id="rId82"/>
    <p:sldId id="419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424" r:id="rId94"/>
    <p:sldId id="348" r:id="rId95"/>
    <p:sldId id="349" r:id="rId96"/>
    <p:sldId id="350" r:id="rId97"/>
    <p:sldId id="423" r:id="rId98"/>
    <p:sldId id="425" r:id="rId99"/>
    <p:sldId id="426" r:id="rId100"/>
    <p:sldId id="427" r:id="rId101"/>
    <p:sldId id="352" r:id="rId102"/>
    <p:sldId id="353" r:id="rId103"/>
    <p:sldId id="354" r:id="rId104"/>
    <p:sldId id="355" r:id="rId105"/>
    <p:sldId id="356" r:id="rId106"/>
    <p:sldId id="420" r:id="rId107"/>
    <p:sldId id="421" r:id="rId10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46" autoAdjust="0"/>
    <p:restoredTop sz="86410" autoAdjust="0"/>
  </p:normalViewPr>
  <p:slideViewPr>
    <p:cSldViewPr>
      <p:cViewPr varScale="1">
        <p:scale>
          <a:sx n="64" d="100"/>
          <a:sy n="64" d="100"/>
        </p:scale>
        <p:origin x="106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97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5512D11A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22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2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DBD61-E4AF-4A40-A301-73B8AC71FAFE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CAF3B-3FF1-4AE5-9CF0-C8548F59B1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916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9B85E5-A44A-48A7-A188-71AD683FE3A2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82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zh-CN" altLang="en-US" b="1" dirty="0"/>
              <a:t>被测压力由接头</a:t>
            </a:r>
            <a:r>
              <a:rPr lang="en-US" altLang="zh-CN" b="1" dirty="0"/>
              <a:t>9</a:t>
            </a:r>
            <a:r>
              <a:rPr lang="zh-CN" altLang="en-US" b="1" dirty="0"/>
              <a:t>输入，使弹簧管</a:t>
            </a:r>
            <a:r>
              <a:rPr lang="en-US" altLang="zh-CN" b="1" dirty="0"/>
              <a:t>1</a:t>
            </a:r>
            <a:r>
              <a:rPr lang="zh-CN" altLang="en-US" b="1" dirty="0"/>
              <a:t>的自由端产生位移，</a:t>
            </a:r>
          </a:p>
          <a:p>
            <a:r>
              <a:rPr lang="zh-CN" altLang="en-US" b="1" dirty="0"/>
              <a:t>通过拉杆</a:t>
            </a:r>
            <a:r>
              <a:rPr lang="en-US" altLang="zh-CN" b="1" dirty="0"/>
              <a:t>2</a:t>
            </a:r>
            <a:r>
              <a:rPr lang="zh-CN" altLang="en-US" b="1" dirty="0"/>
              <a:t>使扇形齿轮</a:t>
            </a:r>
            <a:r>
              <a:rPr lang="en-US" altLang="zh-CN" b="1" dirty="0"/>
              <a:t>3</a:t>
            </a:r>
            <a:r>
              <a:rPr lang="zh-CN" altLang="en-US" b="1" dirty="0"/>
              <a:t>做逆时针偏转，于是指针</a:t>
            </a:r>
            <a:r>
              <a:rPr lang="en-US" altLang="zh-CN" b="1" dirty="0"/>
              <a:t>5</a:t>
            </a:r>
            <a:r>
              <a:rPr lang="zh-CN" altLang="en-US" b="1" dirty="0"/>
              <a:t>通过同轴的中心齿轮</a:t>
            </a:r>
            <a:r>
              <a:rPr lang="en-US" altLang="zh-CN" b="1" dirty="0"/>
              <a:t>4</a:t>
            </a:r>
            <a:r>
              <a:rPr lang="zh-CN" altLang="en-US" b="1" dirty="0"/>
              <a:t>的带动而作顺时针偏转，在面板</a:t>
            </a:r>
            <a:r>
              <a:rPr lang="en-US" altLang="zh-CN" b="1" dirty="0"/>
              <a:t>6</a:t>
            </a:r>
            <a:r>
              <a:rPr lang="zh-CN" altLang="en-US" b="1" dirty="0"/>
              <a:t>的刻度标尺上显示出被测压力的数值。游丝</a:t>
            </a:r>
            <a:r>
              <a:rPr lang="en-US" altLang="zh-CN" b="1" dirty="0"/>
              <a:t>7</a:t>
            </a:r>
            <a:r>
              <a:rPr lang="zh-CN" altLang="en-US" b="1" dirty="0"/>
              <a:t>是用来克服因扇形齿轮和中心齿轮的间隙所产生的仪表变差。改变调节螺钉</a:t>
            </a:r>
            <a:r>
              <a:rPr lang="en-US" altLang="zh-CN" b="1" dirty="0"/>
              <a:t>8</a:t>
            </a:r>
            <a:r>
              <a:rPr lang="zh-CN" altLang="en-US" b="1" dirty="0"/>
              <a:t>的位置</a:t>
            </a:r>
            <a:r>
              <a:rPr lang="en-US" altLang="zh-CN" b="1" dirty="0"/>
              <a:t>(</a:t>
            </a:r>
            <a:r>
              <a:rPr lang="zh-CN" altLang="en-US" b="1" dirty="0"/>
              <a:t>即改变机械传动的放大系数</a:t>
            </a:r>
            <a:r>
              <a:rPr lang="en-US" altLang="zh-CN" b="1" dirty="0"/>
              <a:t>)</a:t>
            </a:r>
            <a:r>
              <a:rPr lang="zh-CN" altLang="en-US" b="1" dirty="0"/>
              <a:t>，可以实现压力表的量程调节游丝</a:t>
            </a:r>
            <a:r>
              <a:rPr lang="en-US" altLang="zh-CN" b="1" dirty="0"/>
              <a:t>7</a:t>
            </a:r>
            <a:r>
              <a:rPr lang="zh-CN" altLang="en-US" b="1" dirty="0"/>
              <a:t>是用来克服因扇形齿轮和中心齿轮的间隙所产生的仪表变差。改变调节螺钉</a:t>
            </a:r>
            <a:r>
              <a:rPr lang="en-US" altLang="zh-CN" b="1" dirty="0"/>
              <a:t>8</a:t>
            </a:r>
            <a:r>
              <a:rPr lang="zh-CN" altLang="en-US" b="1" dirty="0"/>
              <a:t>的位置</a:t>
            </a:r>
            <a:r>
              <a:rPr lang="en-US" altLang="zh-CN" b="1" dirty="0"/>
              <a:t>(</a:t>
            </a:r>
            <a:r>
              <a:rPr lang="zh-CN" altLang="en-US" b="1" dirty="0"/>
              <a:t>即改变机械传动的放大系数</a:t>
            </a:r>
            <a:r>
              <a:rPr lang="en-US" altLang="zh-CN" b="1" dirty="0"/>
              <a:t>)</a:t>
            </a:r>
            <a:r>
              <a:rPr lang="zh-CN" altLang="en-US" b="1" dirty="0"/>
              <a:t>，可以实现压力表的量程调节</a:t>
            </a:r>
          </a:p>
        </p:txBody>
      </p:sp>
    </p:spTree>
    <p:extLst>
      <p:ext uri="{BB962C8B-B14F-4D97-AF65-F5344CB8AC3E}">
        <p14:creationId xmlns:p14="http://schemas.microsoft.com/office/powerpoint/2010/main" val="58765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52291-7BF9-4361-9F99-87862D3438D3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solidFill>
                  <a:schemeClr val="accent2"/>
                </a:solidFill>
              </a:rPr>
              <a:t>被测差压</a:t>
            </a:r>
            <a:r>
              <a:rPr kumimoji="1" lang="en-US" altLang="zh-CN" sz="2000" b="1">
                <a:solidFill>
                  <a:schemeClr val="accent2"/>
                </a:solidFill>
              </a:rPr>
              <a:t>p</a:t>
            </a:r>
            <a:r>
              <a:rPr kumimoji="1" lang="en-US" altLang="zh-CN" sz="2000" b="1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kumimoji="1" lang="zh-CN" altLang="en-US" sz="2000" b="1">
                <a:solidFill>
                  <a:schemeClr val="accent2"/>
                </a:solidFill>
              </a:rPr>
              <a:t>过滤器</a:t>
            </a:r>
            <a:r>
              <a:rPr kumimoji="1" lang="en-US" altLang="zh-CN" sz="2000" b="1">
                <a:solidFill>
                  <a:schemeClr val="accent2"/>
                </a:solidFill>
              </a:rPr>
              <a:t>6 </a:t>
            </a:r>
            <a:r>
              <a:rPr kumimoji="1" lang="en-US" altLang="zh-CN" sz="2000" b="1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kumimoji="1" lang="zh-CN" altLang="en-US" sz="2000" b="1">
                <a:solidFill>
                  <a:schemeClr val="accent2"/>
                </a:solidFill>
              </a:rPr>
              <a:t>空腔 </a:t>
            </a:r>
            <a:r>
              <a:rPr kumimoji="1" lang="en-US" altLang="zh-CN" sz="2000" b="1">
                <a:solidFill>
                  <a:schemeClr val="accent2"/>
                </a:solidFill>
              </a:rPr>
              <a:t>5 </a:t>
            </a:r>
            <a:r>
              <a:rPr kumimoji="1" lang="en-US" altLang="zh-CN" sz="2000" b="1">
                <a:solidFill>
                  <a:srgbClr val="FF0000"/>
                </a:solidFill>
                <a:sym typeface="Symbol" pitchFamily="18" charset="2"/>
              </a:rPr>
              <a:t>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b="1">
                <a:solidFill>
                  <a:schemeClr val="accent2"/>
                </a:solidFill>
              </a:rPr>
              <a:t>弹性金属膜片凸向压力小的一侧</a:t>
            </a:r>
            <a:r>
              <a:rPr kumimoji="1" lang="zh-CN" altLang="en-US" sz="2000" b="1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kumimoji="1" lang="zh-CN" altLang="en-US" sz="2000" b="1">
                <a:solidFill>
                  <a:schemeClr val="accent2"/>
                </a:solidFill>
                <a:sym typeface="Symbol" pitchFamily="18" charset="2"/>
              </a:rPr>
              <a:t>电容变化</a:t>
            </a:r>
            <a:r>
              <a:rPr kumimoji="1" lang="zh-CN" altLang="en-US" sz="2000" b="1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kumimoji="1" lang="zh-CN" altLang="en-US" sz="2000" b="1">
                <a:solidFill>
                  <a:schemeClr val="accent2"/>
                </a:solidFill>
                <a:sym typeface="Symbol" pitchFamily="18" charset="2"/>
              </a:rPr>
              <a:t>测量电路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b="1">
                <a:solidFill>
                  <a:schemeClr val="accent2"/>
                </a:solidFill>
              </a:rPr>
              <a:t>被测差压</a:t>
            </a:r>
            <a:r>
              <a:rPr kumimoji="1" lang="en-US" altLang="zh-CN" sz="2000" b="1">
                <a:solidFill>
                  <a:schemeClr val="accent2"/>
                </a:solidFill>
              </a:rPr>
              <a:t>p</a:t>
            </a:r>
            <a:r>
              <a:rPr kumimoji="1" lang="en-US" altLang="zh-CN" sz="2000" b="1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kumimoji="1" lang="zh-CN" altLang="en-US" sz="2000" b="1">
                <a:solidFill>
                  <a:schemeClr val="accent2"/>
                </a:solidFill>
              </a:rPr>
              <a:t>过滤器</a:t>
            </a:r>
            <a:r>
              <a:rPr kumimoji="1" lang="en-US" altLang="zh-CN" sz="2000" b="1">
                <a:solidFill>
                  <a:schemeClr val="accent2"/>
                </a:solidFill>
              </a:rPr>
              <a:t>6 </a:t>
            </a:r>
            <a:r>
              <a:rPr kumimoji="1" lang="en-US" altLang="zh-CN" sz="2000" b="1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kumimoji="1" lang="zh-CN" altLang="en-US" sz="2000" b="1">
                <a:solidFill>
                  <a:schemeClr val="accent2"/>
                </a:solidFill>
              </a:rPr>
              <a:t>空腔 </a:t>
            </a:r>
            <a:r>
              <a:rPr kumimoji="1" lang="en-US" altLang="zh-CN" sz="2000" b="1">
                <a:solidFill>
                  <a:schemeClr val="accent2"/>
                </a:solidFill>
              </a:rPr>
              <a:t>5 </a:t>
            </a:r>
            <a:r>
              <a:rPr kumimoji="1" lang="en-US" altLang="zh-CN" sz="2000" b="1">
                <a:solidFill>
                  <a:srgbClr val="FF0000"/>
                </a:solidFill>
                <a:sym typeface="Symbol" pitchFamily="18" charset="2"/>
              </a:rPr>
              <a:t>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b="1">
                <a:solidFill>
                  <a:schemeClr val="accent2"/>
                </a:solidFill>
              </a:rPr>
              <a:t>弹性金属膜片凸向压力小的一侧</a:t>
            </a:r>
            <a:r>
              <a:rPr kumimoji="1" lang="zh-CN" altLang="en-US" sz="2000" b="1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kumimoji="1" lang="zh-CN" altLang="en-US" sz="2000" b="1">
                <a:solidFill>
                  <a:schemeClr val="accent2"/>
                </a:solidFill>
                <a:sym typeface="Symbol" pitchFamily="18" charset="2"/>
              </a:rPr>
              <a:t>电容变化</a:t>
            </a:r>
            <a:r>
              <a:rPr kumimoji="1" lang="zh-CN" altLang="en-US" sz="2000" b="1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kumimoji="1" lang="zh-CN" altLang="en-US" sz="2000" b="1">
                <a:solidFill>
                  <a:schemeClr val="accent2"/>
                </a:solidFill>
                <a:sym typeface="Symbol" pitchFamily="18" charset="2"/>
              </a:rPr>
              <a:t>测量电路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51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28AE1F-B384-4B91-BA50-8E7C01219F45}" type="slidenum">
              <a:rPr lang="zh-CN" altLang="en-US"/>
              <a:pPr/>
              <a:t>77</a:t>
            </a:fld>
            <a:endParaRPr lang="en-US" altLang="zh-CN"/>
          </a:p>
        </p:txBody>
      </p:sp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zh-CN">
                <a:cs typeface="Arial" pitchFamily="34" charset="0"/>
              </a:rPr>
              <a:t>Ρ = ρ .g.H + Po</a:t>
            </a:r>
            <a:br>
              <a:rPr lang="en-US" altLang="zh-CN">
                <a:cs typeface="Arial" pitchFamily="34" charset="0"/>
              </a:rPr>
            </a:br>
            <a:r>
              <a:rPr lang="en-US" altLang="zh-CN">
                <a:cs typeface="Arial" pitchFamily="34" charset="0"/>
              </a:rPr>
              <a:t>P </a:t>
            </a:r>
            <a:r>
              <a:rPr lang="zh-CN" altLang="en-US">
                <a:cs typeface="Arial" pitchFamily="34" charset="0"/>
              </a:rPr>
              <a:t>：变送器迎液面所受压力</a:t>
            </a:r>
            <a:br>
              <a:rPr lang="zh-CN" altLang="en-US">
                <a:cs typeface="Arial" pitchFamily="34" charset="0"/>
              </a:rPr>
            </a:br>
            <a:r>
              <a:rPr lang="zh-CN" altLang="en-US">
                <a:cs typeface="Arial" pitchFamily="34" charset="0"/>
              </a:rPr>
              <a:t>　　</a:t>
            </a:r>
            <a:r>
              <a:rPr lang="en-US" altLang="zh-CN">
                <a:cs typeface="Arial" pitchFamily="34" charset="0"/>
              </a:rPr>
              <a:t>ρ</a:t>
            </a:r>
            <a:r>
              <a:rPr lang="zh-CN" altLang="en-US">
                <a:cs typeface="Arial" pitchFamily="34" charset="0"/>
              </a:rPr>
              <a:t>：被测液体密度</a:t>
            </a:r>
            <a:br>
              <a:rPr lang="zh-CN" altLang="en-US">
                <a:cs typeface="Arial" pitchFamily="34" charset="0"/>
              </a:rPr>
            </a:br>
            <a:r>
              <a:rPr lang="zh-CN" altLang="en-US">
                <a:cs typeface="Arial" pitchFamily="34" charset="0"/>
              </a:rPr>
              <a:t>　　</a:t>
            </a:r>
            <a:r>
              <a:rPr lang="en-US" altLang="zh-CN">
                <a:cs typeface="Arial" pitchFamily="34" charset="0"/>
              </a:rPr>
              <a:t>g </a:t>
            </a:r>
            <a:r>
              <a:rPr lang="zh-CN" altLang="en-US">
                <a:cs typeface="Arial" pitchFamily="34" charset="0"/>
              </a:rPr>
              <a:t>：当地重力加速度</a:t>
            </a:r>
            <a:br>
              <a:rPr lang="zh-CN" altLang="en-US">
                <a:cs typeface="Arial" pitchFamily="34" charset="0"/>
              </a:rPr>
            </a:br>
            <a:r>
              <a:rPr lang="zh-CN" altLang="en-US">
                <a:cs typeface="Arial" pitchFamily="34" charset="0"/>
              </a:rPr>
              <a:t>　　</a:t>
            </a:r>
            <a:r>
              <a:rPr lang="en-US" altLang="zh-CN">
                <a:cs typeface="Arial" pitchFamily="34" charset="0"/>
              </a:rPr>
              <a:t>Po </a:t>
            </a:r>
            <a:r>
              <a:rPr lang="zh-CN" altLang="en-US">
                <a:cs typeface="Arial" pitchFamily="34" charset="0"/>
              </a:rPr>
              <a:t>：液面上大气压</a:t>
            </a:r>
            <a:br>
              <a:rPr lang="zh-CN" altLang="en-US">
                <a:cs typeface="Arial" pitchFamily="34" charset="0"/>
              </a:rPr>
            </a:br>
            <a:r>
              <a:rPr lang="zh-CN" altLang="en-US">
                <a:cs typeface="Arial" pitchFamily="34" charset="0"/>
              </a:rPr>
              <a:t>　　</a:t>
            </a:r>
            <a:r>
              <a:rPr lang="en-US" altLang="zh-CN">
                <a:cs typeface="Arial" pitchFamily="34" charset="0"/>
              </a:rPr>
              <a:t>H </a:t>
            </a:r>
            <a:r>
              <a:rPr lang="zh-CN" altLang="en-US">
                <a:cs typeface="Arial" pitchFamily="34" charset="0"/>
              </a:rPr>
              <a:t>：变送器投入液体的深度</a:t>
            </a:r>
            <a:br>
              <a:rPr lang="zh-CN" altLang="en-US">
                <a:cs typeface="Arial" pitchFamily="34" charset="0"/>
              </a:rPr>
            </a:br>
            <a:endParaRPr lang="zh-CN" alt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5A1AE647-9188-4207-B935-7D0FE3EC2079}" type="slidenum">
              <a:rPr lang="zh-CN" altLang="en-US"/>
              <a:pPr/>
              <a:t>‹#›</a:t>
            </a:fld>
            <a:endParaRPr lang="en-US" altLang="zh-CN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571472" y="1214422"/>
            <a:ext cx="8001056" cy="158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71472" y="1214422"/>
            <a:ext cx="3857652" cy="10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910" y="6143644"/>
            <a:ext cx="8001056" cy="158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867F11E3-2A03-4A5D-9882-7B1045E451B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buFont typeface="Wingdings" pitchFamily="2" charset="2"/>
              <a:buChar char="Ø"/>
              <a:defRPr/>
            </a:lvl1pPr>
            <a:lvl2pPr>
              <a:buClr>
                <a:srgbClr val="FF0000"/>
              </a:buClr>
              <a:buFont typeface="Arial" pitchFamily="34" charset="0"/>
              <a:buChar char="•"/>
              <a:defRPr/>
            </a:lvl2pPr>
            <a:lvl3pPr>
              <a:buClr>
                <a:srgbClr val="FF0000"/>
              </a:buClr>
              <a:buFont typeface="Wingdings" pitchFamily="2" charset="2"/>
              <a:buChar char="Ø"/>
              <a:defRPr/>
            </a:lvl3pPr>
            <a:lvl4pPr>
              <a:buClr>
                <a:srgbClr val="FF0000"/>
              </a:buClr>
              <a:buFont typeface="Wingdings" pitchFamily="2" charset="2"/>
              <a:buChar char="Ø"/>
              <a:defRPr/>
            </a:lvl4pPr>
            <a:lvl5pPr>
              <a:buClr>
                <a:srgbClr val="FF0000"/>
              </a:buClr>
              <a:buFont typeface="Wingdings" pitchFamily="2" charset="2"/>
              <a:buChar char="Ø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00034" y="1142984"/>
            <a:ext cx="8143932" cy="158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500034" y="1142984"/>
            <a:ext cx="4000528" cy="10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00034" y="6142056"/>
            <a:ext cx="8143932" cy="158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785786" y="1000108"/>
            <a:ext cx="7429552" cy="158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785786" y="1000108"/>
            <a:ext cx="3643338" cy="14287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857224" y="5929330"/>
            <a:ext cx="7429552" cy="158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8.xml"/><Relationship Id="rId7" Type="http://schemas.openxmlformats.org/officeDocument/2006/relationships/slide" Target="slide6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5" Type="http://schemas.openxmlformats.org/officeDocument/2006/relationships/slide" Target="slide54.xml"/><Relationship Id="rId4" Type="http://schemas.openxmlformats.org/officeDocument/2006/relationships/slide" Target="slide28.xml"/><Relationship Id="rId9" Type="http://schemas.openxmlformats.org/officeDocument/2006/relationships/slide" Target="slide9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81.w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9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yiqiyibiao.com/tuku/20056141713585773.jpg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1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5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file:///C:\Documents%20and%20Settings\Administrator\My%20Documents\My%20Pictures\d&#25391;&#31570;&#21387;&#21147;&#35745;.gi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1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5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22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oleObject" Target="../embeddings/oleObject2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control" Target="../activeX/activeX2.xml"/><Relationship Id="rId7" Type="http://schemas.openxmlformats.org/officeDocument/2006/relationships/image" Target="../media/image72.jpe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0.wmf"/><Relationship Id="rId4" Type="http://schemas.openxmlformats.org/officeDocument/2006/relationships/control" Target="../activeX/activeX3.xml"/><Relationship Id="rId9" Type="http://schemas.openxmlformats.org/officeDocument/2006/relationships/image" Target="../media/image69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78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79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8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itchFamily="18" charset="0"/>
              </a:rPr>
              <a:t>3    </a:t>
            </a:r>
            <a:r>
              <a:rPr lang="zh-CN" altLang="en-US" sz="3200" b="1" dirty="0" smtClean="0">
                <a:latin typeface="Times New Roman" pitchFamily="18" charset="0"/>
              </a:rPr>
              <a:t>压力测量仪表(</a:t>
            </a:r>
            <a:r>
              <a:rPr lang="en-US" altLang="zh-CN" sz="3200" b="1" dirty="0" smtClean="0">
                <a:latin typeface="Times New Roman" pitchFamily="18" charset="0"/>
              </a:rPr>
              <a:t>pressure instrumentation)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79712" y="1340768"/>
            <a:ext cx="4714908" cy="45259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hlinkClick r:id="rId2" action="ppaction://hlinksldjump"/>
              </a:rPr>
              <a:t>3.1  </a:t>
            </a:r>
            <a:r>
              <a:rPr lang="zh-CN" altLang="en-US" b="1" dirty="0" smtClean="0">
                <a:latin typeface="Times New Roman" pitchFamily="18" charset="0"/>
                <a:hlinkClick r:id="rId2" action="ppaction://hlinksldjump"/>
              </a:rPr>
              <a:t>概述   </a:t>
            </a:r>
            <a:endParaRPr lang="en-US" altLang="zh-CN" b="1" dirty="0" smtClean="0">
              <a:latin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hlinkClick r:id="rId3" action="ppaction://hlinksldjump"/>
              </a:rPr>
              <a:t>3.2</a:t>
            </a:r>
            <a:r>
              <a:rPr lang="zh-CN" altLang="en-US" b="1" dirty="0" smtClean="0">
                <a:latin typeface="Times New Roman" pitchFamily="18" charset="0"/>
                <a:hlinkClick r:id="rId3" action="ppaction://hlinksldjump"/>
              </a:rPr>
              <a:t>  弹性压力计</a:t>
            </a:r>
            <a:endParaRPr lang="en-US" altLang="zh-CN" b="1" dirty="0" smtClean="0">
              <a:latin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hlinkClick r:id="rId4" action="ppaction://hlinksldjump"/>
              </a:rPr>
              <a:t>3.3</a:t>
            </a:r>
            <a:r>
              <a:rPr lang="zh-CN" altLang="en-US" b="1" dirty="0" smtClean="0">
                <a:latin typeface="Times New Roman" pitchFamily="18" charset="0"/>
                <a:hlinkClick r:id="rId4" action="ppaction://hlinksldjump"/>
              </a:rPr>
              <a:t>  电气式压力计</a:t>
            </a:r>
            <a:endParaRPr lang="zh-CN" altLang="en-US" b="1" dirty="0" smtClean="0">
              <a:latin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hlinkClick r:id="rId5" action="ppaction://hlinksldjump"/>
              </a:rPr>
              <a:t>3.4  </a:t>
            </a:r>
            <a:r>
              <a:rPr lang="zh-CN" altLang="en-US" b="1" dirty="0" smtClean="0">
                <a:latin typeface="Times New Roman" pitchFamily="18" charset="0"/>
                <a:hlinkClick r:id="rId5" action="ppaction://hlinksldjump"/>
              </a:rPr>
              <a:t>负荷式压力计     </a:t>
            </a:r>
            <a:endParaRPr lang="en-US" altLang="zh-CN" b="1" dirty="0" smtClean="0">
              <a:latin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hlinkClick r:id="rId6" action="ppaction://hlinksldjump"/>
              </a:rPr>
              <a:t>3.5</a:t>
            </a:r>
            <a:r>
              <a:rPr lang="zh-CN" altLang="en-US" b="1" dirty="0" smtClean="0">
                <a:latin typeface="Times New Roman" pitchFamily="18" charset="0"/>
                <a:hlinkClick r:id="rId6" action="ppaction://hlinksldjump"/>
              </a:rPr>
              <a:t>  液柱式压力计 </a:t>
            </a:r>
            <a:endParaRPr lang="zh-CN" altLang="en-US" b="1" dirty="0" smtClean="0">
              <a:latin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hlinkClick r:id="rId7" action="ppaction://hlinksldjump"/>
              </a:rPr>
              <a:t>3.6  </a:t>
            </a:r>
            <a:r>
              <a:rPr lang="zh-CN" altLang="en-US" b="1" dirty="0" smtClean="0">
                <a:latin typeface="Times New Roman" pitchFamily="18" charset="0"/>
                <a:hlinkClick r:id="rId7" action="ppaction://hlinksldjump"/>
              </a:rPr>
              <a:t>其他压力检测仪表 </a:t>
            </a:r>
            <a:endParaRPr lang="en-US" altLang="zh-CN" b="1" dirty="0" smtClean="0">
              <a:latin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hlinkClick r:id="rId8" action="ppaction://hlinksldjump"/>
              </a:rPr>
              <a:t>3.7 </a:t>
            </a:r>
            <a:r>
              <a:rPr lang="zh-CN" altLang="en-US" b="1" dirty="0" smtClean="0">
                <a:latin typeface="Times New Roman" pitchFamily="18" charset="0"/>
                <a:hlinkClick r:id="rId8" action="ppaction://hlinksldjump"/>
              </a:rPr>
              <a:t>  压力变送器</a:t>
            </a:r>
            <a:endParaRPr lang="en-US" altLang="zh-CN" b="1" dirty="0" smtClean="0">
              <a:latin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itchFamily="18" charset="0"/>
              </a:rPr>
              <a:t>  </a:t>
            </a:r>
            <a:r>
              <a:rPr lang="en-US" altLang="zh-CN" b="1" dirty="0" smtClean="0">
                <a:latin typeface="Times New Roman" pitchFamily="18" charset="0"/>
                <a:hlinkClick r:id="rId9" action="ppaction://hlinksldjump"/>
              </a:rPr>
              <a:t>3.8 </a:t>
            </a:r>
            <a:r>
              <a:rPr lang="zh-CN" altLang="en-US" b="1" dirty="0" smtClean="0">
                <a:latin typeface="Times New Roman" pitchFamily="18" charset="0"/>
                <a:hlinkClick r:id="rId9" action="ppaction://hlinksldjump"/>
              </a:rPr>
              <a:t>  压力表的使用和校准</a:t>
            </a:r>
            <a:endParaRPr lang="zh-CN" altLang="en-US" b="1" dirty="0" smtClean="0">
              <a:latin typeface="Times New Roman" pitchFamily="18" charset="0"/>
            </a:endParaRP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341438"/>
            <a:ext cx="7772400" cy="4114800"/>
          </a:xfrm>
        </p:spPr>
        <p:txBody>
          <a:bodyPr/>
          <a:lstStyle/>
          <a:p>
            <a:pPr>
              <a:spcBef>
                <a:spcPct val="10000"/>
              </a:spcBef>
              <a:buClrTx/>
              <a:buFontTx/>
              <a:buNone/>
            </a:pPr>
            <a:r>
              <a:rPr kumimoji="1" lang="zh-CN" altLang="en-US" b="1" dirty="0">
                <a:latin typeface="Times New Roman" pitchFamily="18" charset="0"/>
              </a:rPr>
              <a:t>2、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itchFamily="18" charset="0"/>
              </a:rPr>
              <a:t>弹性膜片</a:t>
            </a:r>
            <a:r>
              <a:rPr kumimoji="1" lang="zh-CN" altLang="en-US" b="1" dirty="0">
                <a:latin typeface="Times New Roman" pitchFamily="18" charset="0"/>
              </a:rPr>
              <a:t>(</a:t>
            </a:r>
            <a:r>
              <a:rPr kumimoji="1" lang="en-US" altLang="zh-CN" b="1" dirty="0">
                <a:latin typeface="Times New Roman" pitchFamily="18" charset="0"/>
              </a:rPr>
              <a:t>diaphragm) </a:t>
            </a:r>
            <a:r>
              <a:rPr kumimoji="1" lang="zh-CN" altLang="en-US" b="1" dirty="0">
                <a:latin typeface="Times New Roman" pitchFamily="18" charset="0"/>
              </a:rPr>
              <a:t>: 由金属或非金属弹性材料做成。</a:t>
            </a:r>
          </a:p>
          <a:p>
            <a:pPr>
              <a:buFont typeface="Wingdings" pitchFamily="2" charset="2"/>
              <a:buNone/>
            </a:pPr>
            <a:endParaRPr lang="zh-CN" altLang="en-US" dirty="0"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187450" y="3141663"/>
            <a:ext cx="5334000" cy="1971675"/>
            <a:chOff x="2637" y="1881"/>
            <a:chExt cx="4947" cy="1278"/>
          </a:xfrm>
        </p:grpSpPr>
        <p:sp>
          <p:nvSpPr>
            <p:cNvPr id="126980" name="Line 4"/>
            <p:cNvSpPr>
              <a:spLocks noChangeShapeType="1"/>
            </p:cNvSpPr>
            <p:nvPr/>
          </p:nvSpPr>
          <p:spPr bwMode="auto">
            <a:xfrm>
              <a:off x="5054" y="2367"/>
              <a:ext cx="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81" name="Line 5"/>
            <p:cNvSpPr>
              <a:spLocks noChangeShapeType="1"/>
            </p:cNvSpPr>
            <p:nvPr/>
          </p:nvSpPr>
          <p:spPr bwMode="auto">
            <a:xfrm>
              <a:off x="5249" y="2367"/>
              <a:ext cx="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82" name="Freeform 6"/>
            <p:cNvSpPr>
              <a:spLocks/>
            </p:cNvSpPr>
            <p:nvPr/>
          </p:nvSpPr>
          <p:spPr bwMode="auto">
            <a:xfrm>
              <a:off x="3129" y="2064"/>
              <a:ext cx="3838" cy="102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543" y="156"/>
                </a:cxn>
                <a:cxn ang="0">
                  <a:pos x="905" y="0"/>
                </a:cxn>
                <a:cxn ang="0">
                  <a:pos x="1448" y="156"/>
                </a:cxn>
                <a:cxn ang="0">
                  <a:pos x="1810" y="0"/>
                </a:cxn>
                <a:cxn ang="0">
                  <a:pos x="2172" y="156"/>
                </a:cxn>
                <a:cxn ang="0">
                  <a:pos x="2534" y="0"/>
                </a:cxn>
                <a:cxn ang="0">
                  <a:pos x="2896" y="156"/>
                </a:cxn>
                <a:cxn ang="0">
                  <a:pos x="3439" y="156"/>
                </a:cxn>
              </a:cxnLst>
              <a:rect l="0" t="0" r="r" b="b"/>
              <a:pathLst>
                <a:path w="3439" h="182">
                  <a:moveTo>
                    <a:pt x="0" y="156"/>
                  </a:moveTo>
                  <a:cubicBezTo>
                    <a:pt x="196" y="169"/>
                    <a:pt x="392" y="182"/>
                    <a:pt x="543" y="156"/>
                  </a:cubicBezTo>
                  <a:cubicBezTo>
                    <a:pt x="694" y="130"/>
                    <a:pt x="754" y="0"/>
                    <a:pt x="905" y="0"/>
                  </a:cubicBezTo>
                  <a:cubicBezTo>
                    <a:pt x="1056" y="0"/>
                    <a:pt x="1297" y="156"/>
                    <a:pt x="1448" y="156"/>
                  </a:cubicBezTo>
                  <a:cubicBezTo>
                    <a:pt x="1599" y="156"/>
                    <a:pt x="1689" y="0"/>
                    <a:pt x="1810" y="0"/>
                  </a:cubicBezTo>
                  <a:cubicBezTo>
                    <a:pt x="1931" y="0"/>
                    <a:pt x="2051" y="156"/>
                    <a:pt x="2172" y="156"/>
                  </a:cubicBezTo>
                  <a:cubicBezTo>
                    <a:pt x="2293" y="156"/>
                    <a:pt x="2413" y="0"/>
                    <a:pt x="2534" y="0"/>
                  </a:cubicBezTo>
                  <a:cubicBezTo>
                    <a:pt x="2655" y="0"/>
                    <a:pt x="2745" y="130"/>
                    <a:pt x="2896" y="156"/>
                  </a:cubicBezTo>
                  <a:cubicBezTo>
                    <a:pt x="3047" y="182"/>
                    <a:pt x="3379" y="182"/>
                    <a:pt x="3439" y="15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83" name="Line 7"/>
            <p:cNvSpPr>
              <a:spLocks noChangeShapeType="1"/>
            </p:cNvSpPr>
            <p:nvPr/>
          </p:nvSpPr>
          <p:spPr bwMode="auto">
            <a:xfrm>
              <a:off x="3791" y="2376"/>
              <a:ext cx="126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84" name="Line 8"/>
            <p:cNvSpPr>
              <a:spLocks noChangeShapeType="1"/>
            </p:cNvSpPr>
            <p:nvPr/>
          </p:nvSpPr>
          <p:spPr bwMode="auto">
            <a:xfrm>
              <a:off x="5251" y="2376"/>
              <a:ext cx="126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85" name="Line 9"/>
            <p:cNvSpPr>
              <a:spLocks noChangeShapeType="1"/>
            </p:cNvSpPr>
            <p:nvPr/>
          </p:nvSpPr>
          <p:spPr bwMode="auto">
            <a:xfrm>
              <a:off x="3702" y="1908"/>
              <a:ext cx="27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86" name="Freeform 10"/>
            <p:cNvSpPr>
              <a:spLocks/>
            </p:cNvSpPr>
            <p:nvPr/>
          </p:nvSpPr>
          <p:spPr bwMode="auto">
            <a:xfrm>
              <a:off x="6433" y="1884"/>
              <a:ext cx="1151" cy="208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62" y="26"/>
                </a:cxn>
                <a:cxn ang="0">
                  <a:pos x="724" y="182"/>
                </a:cxn>
                <a:cxn ang="0">
                  <a:pos x="1267" y="182"/>
                </a:cxn>
              </a:cxnLst>
              <a:rect l="0" t="0" r="r" b="b"/>
              <a:pathLst>
                <a:path w="1267" h="208">
                  <a:moveTo>
                    <a:pt x="0" y="26"/>
                  </a:moveTo>
                  <a:cubicBezTo>
                    <a:pt x="121" y="13"/>
                    <a:pt x="242" y="0"/>
                    <a:pt x="362" y="26"/>
                  </a:cubicBezTo>
                  <a:cubicBezTo>
                    <a:pt x="482" y="52"/>
                    <a:pt x="573" y="156"/>
                    <a:pt x="724" y="182"/>
                  </a:cubicBezTo>
                  <a:cubicBezTo>
                    <a:pt x="875" y="208"/>
                    <a:pt x="1177" y="182"/>
                    <a:pt x="1267" y="18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87" name="Freeform 11"/>
            <p:cNvSpPr>
              <a:spLocks/>
            </p:cNvSpPr>
            <p:nvPr/>
          </p:nvSpPr>
          <p:spPr bwMode="auto">
            <a:xfrm rot="10800000">
              <a:off x="2637" y="2182"/>
              <a:ext cx="1151" cy="208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62" y="26"/>
                </a:cxn>
                <a:cxn ang="0">
                  <a:pos x="724" y="182"/>
                </a:cxn>
                <a:cxn ang="0">
                  <a:pos x="1267" y="182"/>
                </a:cxn>
              </a:cxnLst>
              <a:rect l="0" t="0" r="r" b="b"/>
              <a:pathLst>
                <a:path w="1267" h="208">
                  <a:moveTo>
                    <a:pt x="0" y="26"/>
                  </a:moveTo>
                  <a:cubicBezTo>
                    <a:pt x="121" y="13"/>
                    <a:pt x="242" y="0"/>
                    <a:pt x="362" y="26"/>
                  </a:cubicBezTo>
                  <a:cubicBezTo>
                    <a:pt x="482" y="52"/>
                    <a:pt x="573" y="156"/>
                    <a:pt x="724" y="182"/>
                  </a:cubicBezTo>
                  <a:cubicBezTo>
                    <a:pt x="875" y="208"/>
                    <a:pt x="1177" y="182"/>
                    <a:pt x="1267" y="18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88" name="Freeform 12"/>
            <p:cNvSpPr>
              <a:spLocks/>
            </p:cNvSpPr>
            <p:nvPr/>
          </p:nvSpPr>
          <p:spPr bwMode="auto">
            <a:xfrm>
              <a:off x="6491" y="2193"/>
              <a:ext cx="1049" cy="208"/>
            </a:xfrm>
            <a:custGeom>
              <a:avLst/>
              <a:gdLst/>
              <a:ahLst/>
              <a:cxnLst>
                <a:cxn ang="0">
                  <a:pos x="0" y="182"/>
                </a:cxn>
                <a:cxn ang="0">
                  <a:pos x="543" y="182"/>
                </a:cxn>
                <a:cxn ang="0">
                  <a:pos x="905" y="26"/>
                </a:cxn>
                <a:cxn ang="0">
                  <a:pos x="1448" y="26"/>
                </a:cxn>
              </a:cxnLst>
              <a:rect l="0" t="0" r="r" b="b"/>
              <a:pathLst>
                <a:path w="1448" h="208">
                  <a:moveTo>
                    <a:pt x="0" y="182"/>
                  </a:moveTo>
                  <a:cubicBezTo>
                    <a:pt x="196" y="195"/>
                    <a:pt x="392" y="208"/>
                    <a:pt x="543" y="182"/>
                  </a:cubicBezTo>
                  <a:cubicBezTo>
                    <a:pt x="694" y="156"/>
                    <a:pt x="754" y="52"/>
                    <a:pt x="905" y="26"/>
                  </a:cubicBezTo>
                  <a:cubicBezTo>
                    <a:pt x="1056" y="0"/>
                    <a:pt x="1252" y="13"/>
                    <a:pt x="1448" y="2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89" name="Freeform 13"/>
            <p:cNvSpPr>
              <a:spLocks/>
            </p:cNvSpPr>
            <p:nvPr/>
          </p:nvSpPr>
          <p:spPr bwMode="auto">
            <a:xfrm>
              <a:off x="2644" y="1881"/>
              <a:ext cx="1049" cy="208"/>
            </a:xfrm>
            <a:custGeom>
              <a:avLst/>
              <a:gdLst/>
              <a:ahLst/>
              <a:cxnLst>
                <a:cxn ang="0">
                  <a:pos x="0" y="182"/>
                </a:cxn>
                <a:cxn ang="0">
                  <a:pos x="543" y="182"/>
                </a:cxn>
                <a:cxn ang="0">
                  <a:pos x="905" y="26"/>
                </a:cxn>
                <a:cxn ang="0">
                  <a:pos x="1448" y="26"/>
                </a:cxn>
              </a:cxnLst>
              <a:rect l="0" t="0" r="r" b="b"/>
              <a:pathLst>
                <a:path w="1448" h="208">
                  <a:moveTo>
                    <a:pt x="0" y="182"/>
                  </a:moveTo>
                  <a:cubicBezTo>
                    <a:pt x="196" y="195"/>
                    <a:pt x="392" y="208"/>
                    <a:pt x="543" y="182"/>
                  </a:cubicBezTo>
                  <a:cubicBezTo>
                    <a:pt x="694" y="156"/>
                    <a:pt x="754" y="52"/>
                    <a:pt x="905" y="26"/>
                  </a:cubicBezTo>
                  <a:cubicBezTo>
                    <a:pt x="1056" y="0"/>
                    <a:pt x="1252" y="13"/>
                    <a:pt x="1448" y="2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90" name="Line 14"/>
            <p:cNvSpPr>
              <a:spLocks noChangeShapeType="1"/>
            </p:cNvSpPr>
            <p:nvPr/>
          </p:nvSpPr>
          <p:spPr bwMode="auto">
            <a:xfrm flipV="1">
              <a:off x="5167" y="2637"/>
              <a:ext cx="0" cy="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991" name="Text Box 15"/>
            <p:cNvSpPr txBox="1">
              <a:spLocks noChangeArrowheads="1"/>
            </p:cNvSpPr>
            <p:nvPr/>
          </p:nvSpPr>
          <p:spPr bwMode="auto">
            <a:xfrm>
              <a:off x="5242" y="2535"/>
              <a:ext cx="1267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>
                  <a:latin typeface="Times New Roman" pitchFamily="18" charset="0"/>
                </a:rPr>
                <a:t>P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1600" y="1196752"/>
            <a:ext cx="7128792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被校表精度等级为1.5等级，量程为0～2.5MPa，其可能产生的最大绝对误差为</a:t>
            </a:r>
          </a:p>
          <a:p>
            <a:pPr>
              <a:lnSpc>
                <a:spcPct val="150000"/>
              </a:lnSpc>
            </a:pPr>
            <a:endParaRPr lang="zh-CN" alt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5954" name="Object 2"/>
          <p:cNvGraphicFramePr>
            <a:graphicFrameLocks noChangeAspect="1"/>
          </p:cNvGraphicFramePr>
          <p:nvPr/>
        </p:nvGraphicFramePr>
        <p:xfrm>
          <a:off x="1259632" y="2420888"/>
          <a:ext cx="5328592" cy="524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9" r:id="rId3" imgW="2324417" imgH="228917" progId="Equation.3">
                  <p:embed/>
                </p:oleObj>
              </mc:Choice>
              <mc:Fallback>
                <p:oleObj r:id="rId3" imgW="2324417" imgH="228917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420888"/>
                        <a:ext cx="5328592" cy="5242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43608" y="2924944"/>
            <a:ext cx="69127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显然， ⊿</a:t>
            </a:r>
            <a:r>
              <a:rPr lang="en-US" altLang="zh-CN" sz="2400" b="1" baseline="-25000" dirty="0" smtClean="0">
                <a:latin typeface="Times New Roman" pitchFamily="18" charset="0"/>
                <a:cs typeface="Times New Roman" pitchFamily="18" charset="0"/>
              </a:rPr>
              <a:t>max1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 ⊿</a:t>
            </a:r>
            <a:r>
              <a:rPr lang="en-US" altLang="zh-CN" sz="2400" b="1" baseline="-25000" dirty="0" smtClean="0">
                <a:latin typeface="Times New Roman" pitchFamily="18" charset="0"/>
                <a:cs typeface="Times New Roman" pitchFamily="18" charset="0"/>
              </a:rPr>
              <a:t>max2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     ，这种选择是错误的，因为虽然标准表精度较高，但是量程太大，故不符合选择的原则。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323528" y="476672"/>
            <a:ext cx="8136904" cy="4897437"/>
          </a:xfrm>
        </p:spPr>
        <p:txBody>
          <a:bodyPr>
            <a:noAutofit/>
          </a:bodyPr>
          <a:lstStyle/>
          <a:p>
            <a:pPr marL="533400" indent="-533400">
              <a:buFont typeface="Wingdings" pitchFamily="2" charset="2"/>
              <a:buNone/>
            </a:pPr>
            <a:r>
              <a:rPr kumimoji="1" lang="en-US" altLang="zh-CN" sz="2400" b="1" dirty="0" smtClean="0">
                <a:latin typeface="Times New Roman" pitchFamily="18" charset="0"/>
              </a:rPr>
              <a:t>    3.8.3</a:t>
            </a:r>
            <a:r>
              <a:rPr kumimoji="1" lang="zh-CN" altLang="en-US" sz="2400" b="1" dirty="0" smtClean="0">
                <a:latin typeface="Times New Roman" pitchFamily="18" charset="0"/>
              </a:rPr>
              <a:t>  压力表的</a:t>
            </a:r>
            <a:r>
              <a:rPr kumimoji="1" lang="zh-CN" altLang="en-US" sz="2400" b="1" dirty="0">
                <a:latin typeface="Times New Roman" pitchFamily="18" charset="0"/>
              </a:rPr>
              <a:t>安装</a:t>
            </a:r>
          </a:p>
          <a:p>
            <a:pPr marL="533400" indent="-533400">
              <a:buFont typeface="Wingdings" pitchFamily="2" charset="2"/>
              <a:buNone/>
            </a:pPr>
            <a:endParaRPr kumimoji="1" lang="zh-CN" altLang="en-US" sz="2400" b="1" dirty="0">
              <a:latin typeface="Times New Roman" pitchFamily="18" charset="0"/>
            </a:endParaRPr>
          </a:p>
          <a:p>
            <a:pPr marL="533400" indent="-5334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 （1）保证所测压力是介质的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静压力</a:t>
            </a:r>
            <a:r>
              <a:rPr kumimoji="1" lang="zh-CN" altLang="en-US" sz="2400" b="1" dirty="0">
                <a:latin typeface="Times New Roman" pitchFamily="18" charset="0"/>
              </a:rPr>
              <a:t>，测量点要选在前后有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足够长度的直管段</a:t>
            </a:r>
            <a:r>
              <a:rPr kumimoji="1" lang="zh-CN" altLang="en-US" sz="2400" b="1" dirty="0">
                <a:latin typeface="Times New Roman" pitchFamily="18" charset="0"/>
              </a:rPr>
              <a:t>上。</a:t>
            </a:r>
          </a:p>
          <a:p>
            <a:pPr marL="533400" indent="-5334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 （2）插入生产设备中的取压管的端面与生产设备连接处的内壁保持平齐。</a:t>
            </a:r>
          </a:p>
          <a:p>
            <a:pPr marL="533400" indent="-5334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 （3）避免振动及高温的影响。 </a:t>
            </a:r>
          </a:p>
          <a:p>
            <a:pPr marL="533400" indent="-533400"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 （4）测量蒸汽压力时，应加装凝气管；对腐蚀性介质应加装充有中性介质的隔离罐。</a:t>
            </a:r>
          </a:p>
          <a:p>
            <a:pPr marL="533400" indent="-533400"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 </a:t>
            </a:r>
          </a:p>
          <a:p>
            <a:pPr marL="533400" indent="-533400">
              <a:buFont typeface="Wingdings" pitchFamily="2" charset="2"/>
              <a:buNone/>
            </a:pPr>
            <a:endParaRPr lang="zh-CN" altLang="en-US" sz="2400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552" y="1268760"/>
            <a:ext cx="8064500" cy="44656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 （5）测量点与压力计之间加装切断阀门。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 （6）导压管不宜过</a:t>
            </a:r>
            <a:r>
              <a:rPr kumimoji="1" lang="zh-CN" altLang="en-US" sz="2400" b="1" dirty="0" smtClean="0">
                <a:latin typeface="Times New Roman" pitchFamily="18" charset="0"/>
              </a:rPr>
              <a:t>长以</a:t>
            </a:r>
            <a:r>
              <a:rPr kumimoji="1" lang="zh-CN" altLang="en-US" sz="2400" b="1" dirty="0">
                <a:latin typeface="Times New Roman" pitchFamily="18" charset="0"/>
              </a:rPr>
              <a:t>减少压力指示的延迟。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 smtClean="0">
                <a:latin typeface="Times New Roman" pitchFamily="18" charset="0"/>
              </a:rPr>
              <a:t>   弹性</a:t>
            </a:r>
            <a:r>
              <a:rPr kumimoji="1" lang="zh-CN" altLang="en-US" sz="2400" b="1" dirty="0">
                <a:latin typeface="Times New Roman" pitchFamily="18" charset="0"/>
              </a:rPr>
              <a:t>压力计误差的来源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（1）弹性元件自身的原因：弹性滞后（</a:t>
            </a:r>
            <a:r>
              <a:rPr kumimoji="1" lang="en-US" altLang="zh-CN" sz="2400" b="1" dirty="0">
                <a:latin typeface="Times New Roman" pitchFamily="18" charset="0"/>
              </a:rPr>
              <a:t>elastic lag） </a:t>
            </a:r>
            <a:r>
              <a:rPr kumimoji="1" lang="zh-CN" altLang="en-US" sz="2400" b="1" dirty="0">
                <a:latin typeface="Times New Roman" pitchFamily="18" charset="0"/>
              </a:rPr>
              <a:t>，弹性衰退（</a:t>
            </a:r>
            <a:r>
              <a:rPr kumimoji="1" lang="en-US" altLang="zh-CN" sz="2400" b="1" dirty="0">
                <a:latin typeface="Times New Roman" pitchFamily="18" charset="0"/>
              </a:rPr>
              <a:t>elastic decay)</a:t>
            </a:r>
            <a:r>
              <a:rPr kumimoji="1" lang="zh-CN" altLang="en-US" sz="2400" b="1" dirty="0">
                <a:latin typeface="Times New Roman" pitchFamily="18" charset="0"/>
              </a:rPr>
              <a:t>、受温度的影响等。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（2）取压点选择及导压管安装不正确。</a:t>
            </a:r>
          </a:p>
          <a:p>
            <a:pPr>
              <a:buFont typeface="Wingdings" pitchFamily="2" charset="2"/>
              <a:buNone/>
            </a:pPr>
            <a:endParaRPr kumimoji="1" lang="zh-CN" altLang="en-US" sz="2400" b="1" dirty="0">
              <a:latin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zh-CN" altLang="en-US" sz="2400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9482" y="351469"/>
            <a:ext cx="8820150" cy="5638800"/>
          </a:xfrm>
          <a:noFill/>
          <a:ln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800" b="1" dirty="0"/>
              <a:t>导压管与差压计的安装</a:t>
            </a:r>
          </a:p>
          <a:p>
            <a:pPr>
              <a:buFont typeface="Wingdings" pitchFamily="2" charset="2"/>
              <a:buNone/>
            </a:pPr>
            <a:endParaRPr lang="zh-CN" altLang="en-US" sz="2800" b="1" dirty="0"/>
          </a:p>
          <a:p>
            <a:pPr>
              <a:buFont typeface="Wingdings" pitchFamily="2" charset="2"/>
              <a:buNone/>
            </a:pPr>
            <a:r>
              <a:rPr lang="en-US" altLang="zh-CN" sz="2600" b="1" dirty="0"/>
              <a:t>1</a:t>
            </a:r>
            <a:r>
              <a:rPr lang="zh-CN" altLang="en-US" sz="2600" b="1" dirty="0"/>
              <a:t>、</a:t>
            </a:r>
            <a:r>
              <a:rPr lang="zh-CN" altLang="en-US" sz="2600" b="1" dirty="0">
                <a:solidFill>
                  <a:srgbClr val="FF0000"/>
                </a:solidFill>
              </a:rPr>
              <a:t>取压口</a:t>
            </a:r>
            <a:r>
              <a:rPr lang="zh-CN" altLang="en-US" sz="2600" b="1" dirty="0"/>
              <a:t>：水平管道的取压口设置如图所示</a:t>
            </a:r>
          </a:p>
          <a:p>
            <a:endParaRPr lang="zh-CN" altLang="en-US" sz="2600" b="1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9074" y="1865313"/>
            <a:ext cx="2689806" cy="2938462"/>
            <a:chOff x="204" y="1117"/>
            <a:chExt cx="1760" cy="1851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04" y="1117"/>
              <a:ext cx="1760" cy="1473"/>
              <a:chOff x="204" y="1117"/>
              <a:chExt cx="1760" cy="1473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469" y="1117"/>
                <a:ext cx="1291" cy="1401"/>
                <a:chOff x="469" y="1117"/>
                <a:chExt cx="1291" cy="1401"/>
              </a:xfrm>
            </p:grpSpPr>
            <p:sp>
              <p:nvSpPr>
                <p:cNvPr id="699398" name="Oval 6"/>
                <p:cNvSpPr>
                  <a:spLocks noChangeArrowheads="1"/>
                </p:cNvSpPr>
                <p:nvPr/>
              </p:nvSpPr>
              <p:spPr bwMode="auto">
                <a:xfrm>
                  <a:off x="708" y="1463"/>
                  <a:ext cx="778" cy="681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9399" name="Line 7"/>
                <p:cNvSpPr>
                  <a:spLocks noChangeShapeType="1"/>
                </p:cNvSpPr>
                <p:nvPr/>
              </p:nvSpPr>
              <p:spPr bwMode="auto">
                <a:xfrm>
                  <a:off x="495" y="1812"/>
                  <a:ext cx="123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9400" name="Line 8"/>
                <p:cNvSpPr>
                  <a:spLocks noChangeShapeType="1"/>
                </p:cNvSpPr>
                <p:nvPr/>
              </p:nvSpPr>
              <p:spPr bwMode="auto">
                <a:xfrm>
                  <a:off x="1101" y="1117"/>
                  <a:ext cx="0" cy="140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lg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9401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691" y="1797"/>
                  <a:ext cx="410" cy="38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9402" name="Line 10"/>
                <p:cNvSpPr>
                  <a:spLocks noChangeShapeType="1"/>
                </p:cNvSpPr>
                <p:nvPr/>
              </p:nvSpPr>
              <p:spPr bwMode="auto">
                <a:xfrm>
                  <a:off x="1093" y="1804"/>
                  <a:ext cx="410" cy="38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5" name="Group 11"/>
                <p:cNvGrpSpPr>
                  <a:grpSpLocks/>
                </p:cNvGrpSpPr>
                <p:nvPr/>
              </p:nvGrpSpPr>
              <p:grpSpPr bwMode="auto">
                <a:xfrm rot="2700000">
                  <a:off x="1487" y="2217"/>
                  <a:ext cx="203" cy="113"/>
                  <a:chOff x="3084" y="14052"/>
                  <a:chExt cx="633" cy="369"/>
                </a:xfrm>
              </p:grpSpPr>
              <p:sp>
                <p:nvSpPr>
                  <p:cNvPr id="699404" name="AutoShape 1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060" y="14076"/>
                    <a:ext cx="360" cy="312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9405" name="AutoShape 13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3381" y="14085"/>
                    <a:ext cx="360" cy="312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" name="Group 14"/>
                <p:cNvGrpSpPr>
                  <a:grpSpLocks/>
                </p:cNvGrpSpPr>
                <p:nvPr/>
              </p:nvGrpSpPr>
              <p:grpSpPr bwMode="auto">
                <a:xfrm rot="18900000">
                  <a:off x="469" y="2211"/>
                  <a:ext cx="232" cy="99"/>
                  <a:chOff x="3084" y="14052"/>
                  <a:chExt cx="633" cy="369"/>
                </a:xfrm>
              </p:grpSpPr>
              <p:sp>
                <p:nvSpPr>
                  <p:cNvPr id="699407" name="AutoShape 1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060" y="14076"/>
                    <a:ext cx="360" cy="312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9408" name="AutoShape 16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3381" y="14085"/>
                    <a:ext cx="360" cy="312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99409" name="Arc 17"/>
                <p:cNvSpPr>
                  <a:spLocks/>
                </p:cNvSpPr>
                <p:nvPr/>
              </p:nvSpPr>
              <p:spPr bwMode="auto">
                <a:xfrm rot="2700000">
                  <a:off x="1195" y="1846"/>
                  <a:ext cx="90" cy="89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9410" name="Arc 18"/>
                <p:cNvSpPr>
                  <a:spLocks/>
                </p:cNvSpPr>
                <p:nvPr/>
              </p:nvSpPr>
              <p:spPr bwMode="auto">
                <a:xfrm rot="13500000">
                  <a:off x="853" y="1852"/>
                  <a:ext cx="90" cy="89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941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76" y="1706"/>
                  <a:ext cx="512" cy="3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0" hangingPunct="0"/>
                  <a:r>
                    <a:rPr lang="en-US" altLang="zh-CN" sz="3200" b="1">
                      <a:latin typeface="Times New Roman" pitchFamily="18" charset="0"/>
                    </a:rPr>
                    <a:t>α</a:t>
                  </a:r>
                </a:p>
              </p:txBody>
            </p:sp>
            <p:sp>
              <p:nvSpPr>
                <p:cNvPr id="69941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247" y="1752"/>
                  <a:ext cx="513" cy="3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0" hangingPunct="0"/>
                  <a:r>
                    <a:rPr lang="en-US" altLang="zh-CN" sz="3200" b="1">
                      <a:latin typeface="Times New Roman" pitchFamily="18" charset="0"/>
                    </a:rPr>
                    <a:t>α</a:t>
                  </a:r>
                </a:p>
              </p:txBody>
            </p:sp>
          </p:grpSp>
          <p:sp>
            <p:nvSpPr>
              <p:cNvPr id="699413" name="Line 21"/>
              <p:cNvSpPr>
                <a:spLocks noChangeShapeType="1"/>
              </p:cNvSpPr>
              <p:nvPr/>
            </p:nvSpPr>
            <p:spPr bwMode="auto">
              <a:xfrm rot="300000">
                <a:off x="1656" y="2356"/>
                <a:ext cx="308" cy="2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9414" name="Line 22"/>
              <p:cNvSpPr>
                <a:spLocks noChangeShapeType="1"/>
              </p:cNvSpPr>
              <p:nvPr/>
            </p:nvSpPr>
            <p:spPr bwMode="auto">
              <a:xfrm rot="21300000" flipH="1">
                <a:off x="204" y="2342"/>
                <a:ext cx="308" cy="2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9415" name="Text Box 23"/>
            <p:cNvSpPr txBox="1">
              <a:spLocks noChangeArrowheads="1"/>
            </p:cNvSpPr>
            <p:nvPr/>
          </p:nvSpPr>
          <p:spPr bwMode="auto">
            <a:xfrm>
              <a:off x="732" y="2579"/>
              <a:ext cx="1128" cy="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3200" b="1">
                  <a:latin typeface="Times New Roman" pitchFamily="18" charset="0"/>
                </a:rPr>
                <a:t>测液体</a:t>
              </a:r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3099409" y="1833204"/>
            <a:ext cx="2514600" cy="2987675"/>
            <a:chOff x="1791" y="1344"/>
            <a:chExt cx="1584" cy="1882"/>
          </a:xfrm>
        </p:grpSpPr>
        <p:sp>
          <p:nvSpPr>
            <p:cNvPr id="699417" name="Oval 25"/>
            <p:cNvSpPr>
              <a:spLocks noChangeArrowheads="1"/>
            </p:cNvSpPr>
            <p:nvPr/>
          </p:nvSpPr>
          <p:spPr bwMode="auto">
            <a:xfrm>
              <a:off x="2197" y="1723"/>
              <a:ext cx="687" cy="68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18" name="Line 26"/>
            <p:cNvSpPr>
              <a:spLocks noChangeShapeType="1"/>
            </p:cNvSpPr>
            <p:nvPr/>
          </p:nvSpPr>
          <p:spPr bwMode="auto">
            <a:xfrm>
              <a:off x="2008" y="2074"/>
              <a:ext cx="10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19" name="Line 27"/>
            <p:cNvSpPr>
              <a:spLocks noChangeShapeType="1"/>
            </p:cNvSpPr>
            <p:nvPr/>
          </p:nvSpPr>
          <p:spPr bwMode="auto">
            <a:xfrm>
              <a:off x="2544" y="1374"/>
              <a:ext cx="0" cy="14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20" name="Line 28"/>
            <p:cNvSpPr>
              <a:spLocks noChangeShapeType="1"/>
            </p:cNvSpPr>
            <p:nvPr/>
          </p:nvSpPr>
          <p:spPr bwMode="auto">
            <a:xfrm flipH="1">
              <a:off x="2189" y="2066"/>
              <a:ext cx="362" cy="3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21" name="Line 29"/>
            <p:cNvSpPr>
              <a:spLocks noChangeShapeType="1"/>
            </p:cNvSpPr>
            <p:nvPr/>
          </p:nvSpPr>
          <p:spPr bwMode="auto">
            <a:xfrm>
              <a:off x="2536" y="2066"/>
              <a:ext cx="362" cy="3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30"/>
            <p:cNvGrpSpPr>
              <a:grpSpLocks/>
            </p:cNvGrpSpPr>
            <p:nvPr/>
          </p:nvGrpSpPr>
          <p:grpSpPr bwMode="auto">
            <a:xfrm rot="8100000">
              <a:off x="2876" y="1606"/>
              <a:ext cx="205" cy="100"/>
              <a:chOff x="3084" y="14052"/>
              <a:chExt cx="633" cy="369"/>
            </a:xfrm>
          </p:grpSpPr>
          <p:sp>
            <p:nvSpPr>
              <p:cNvPr id="699423" name="AutoShape 31"/>
              <p:cNvSpPr>
                <a:spLocks noChangeArrowheads="1"/>
              </p:cNvSpPr>
              <p:nvPr/>
            </p:nvSpPr>
            <p:spPr bwMode="auto">
              <a:xfrm rot="5400000">
                <a:off x="3060" y="14076"/>
                <a:ext cx="360" cy="312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9424" name="AutoShape 32"/>
              <p:cNvSpPr>
                <a:spLocks noChangeArrowheads="1"/>
              </p:cNvSpPr>
              <p:nvPr/>
            </p:nvSpPr>
            <p:spPr bwMode="auto">
              <a:xfrm rot="16200000">
                <a:off x="3381" y="14085"/>
                <a:ext cx="360" cy="312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33"/>
            <p:cNvGrpSpPr>
              <a:grpSpLocks/>
            </p:cNvGrpSpPr>
            <p:nvPr/>
          </p:nvGrpSpPr>
          <p:grpSpPr bwMode="auto">
            <a:xfrm rot="2700000">
              <a:off x="2016" y="1632"/>
              <a:ext cx="205" cy="99"/>
              <a:chOff x="3084" y="14052"/>
              <a:chExt cx="633" cy="369"/>
            </a:xfrm>
          </p:grpSpPr>
          <p:sp>
            <p:nvSpPr>
              <p:cNvPr id="699426" name="AutoShape 34"/>
              <p:cNvSpPr>
                <a:spLocks noChangeArrowheads="1"/>
              </p:cNvSpPr>
              <p:nvPr/>
            </p:nvSpPr>
            <p:spPr bwMode="auto">
              <a:xfrm rot="5400000">
                <a:off x="3060" y="14076"/>
                <a:ext cx="360" cy="312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9427" name="AutoShape 35"/>
              <p:cNvSpPr>
                <a:spLocks noChangeArrowheads="1"/>
              </p:cNvSpPr>
              <p:nvPr/>
            </p:nvSpPr>
            <p:spPr bwMode="auto">
              <a:xfrm rot="16200000">
                <a:off x="3381" y="14085"/>
                <a:ext cx="360" cy="312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9428" name="Arc 36"/>
            <p:cNvSpPr>
              <a:spLocks/>
            </p:cNvSpPr>
            <p:nvPr/>
          </p:nvSpPr>
          <p:spPr bwMode="auto">
            <a:xfrm rot="18900000">
              <a:off x="2600" y="1899"/>
              <a:ext cx="90" cy="7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29" name="Arc 37"/>
            <p:cNvSpPr>
              <a:spLocks/>
            </p:cNvSpPr>
            <p:nvPr/>
          </p:nvSpPr>
          <p:spPr bwMode="auto">
            <a:xfrm rot="16200000">
              <a:off x="2470" y="1917"/>
              <a:ext cx="90" cy="7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30" name="Text Box 38"/>
            <p:cNvSpPr txBox="1">
              <a:spLocks noChangeArrowheads="1"/>
            </p:cNvSpPr>
            <p:nvPr/>
          </p:nvSpPr>
          <p:spPr bwMode="auto">
            <a:xfrm>
              <a:off x="2472" y="1616"/>
              <a:ext cx="362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3200" b="1">
                  <a:latin typeface="Times New Roman" pitchFamily="18" charset="0"/>
                </a:rPr>
                <a:t>α</a:t>
              </a:r>
            </a:p>
          </p:txBody>
        </p:sp>
        <p:sp>
          <p:nvSpPr>
            <p:cNvPr id="699431" name="Line 39"/>
            <p:cNvSpPr>
              <a:spLocks noChangeShapeType="1"/>
            </p:cNvSpPr>
            <p:nvPr/>
          </p:nvSpPr>
          <p:spPr bwMode="auto">
            <a:xfrm flipV="1">
              <a:off x="2544" y="1747"/>
              <a:ext cx="362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32" name="Line 40"/>
            <p:cNvSpPr>
              <a:spLocks noChangeShapeType="1"/>
            </p:cNvSpPr>
            <p:nvPr/>
          </p:nvSpPr>
          <p:spPr bwMode="auto">
            <a:xfrm flipH="1" flipV="1">
              <a:off x="2189" y="1759"/>
              <a:ext cx="362" cy="3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33" name="Text Box 41"/>
            <p:cNvSpPr txBox="1">
              <a:spLocks noChangeArrowheads="1"/>
            </p:cNvSpPr>
            <p:nvPr/>
          </p:nvSpPr>
          <p:spPr bwMode="auto">
            <a:xfrm>
              <a:off x="2290" y="1616"/>
              <a:ext cx="362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3200" b="1">
                  <a:latin typeface="Times New Roman" pitchFamily="18" charset="0"/>
                </a:rPr>
                <a:t>α</a:t>
              </a:r>
            </a:p>
          </p:txBody>
        </p:sp>
        <p:sp>
          <p:nvSpPr>
            <p:cNvPr id="699434" name="Line 42"/>
            <p:cNvSpPr>
              <a:spLocks noChangeShapeType="1"/>
            </p:cNvSpPr>
            <p:nvPr/>
          </p:nvSpPr>
          <p:spPr bwMode="auto">
            <a:xfrm flipV="1">
              <a:off x="3057" y="1344"/>
              <a:ext cx="271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35" name="Line 43"/>
            <p:cNvSpPr>
              <a:spLocks noChangeShapeType="1"/>
            </p:cNvSpPr>
            <p:nvPr/>
          </p:nvSpPr>
          <p:spPr bwMode="auto">
            <a:xfrm rot="300000">
              <a:off x="1791" y="1359"/>
              <a:ext cx="272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36" name="Text Box 44"/>
            <p:cNvSpPr txBox="1">
              <a:spLocks noChangeArrowheads="1"/>
            </p:cNvSpPr>
            <p:nvPr/>
          </p:nvSpPr>
          <p:spPr bwMode="auto">
            <a:xfrm>
              <a:off x="2379" y="2834"/>
              <a:ext cx="99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3200" b="1" dirty="0">
                  <a:latin typeface="Times New Roman" pitchFamily="18" charset="0"/>
                </a:rPr>
                <a:t>测气体</a:t>
              </a:r>
            </a:p>
          </p:txBody>
        </p:sp>
      </p:grp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5775152" y="1815742"/>
            <a:ext cx="2435225" cy="2346325"/>
            <a:chOff x="3742" y="1344"/>
            <a:chExt cx="1534" cy="1478"/>
          </a:xfrm>
        </p:grpSpPr>
        <p:sp>
          <p:nvSpPr>
            <p:cNvPr id="699438" name="Oval 46"/>
            <p:cNvSpPr>
              <a:spLocks noChangeArrowheads="1"/>
            </p:cNvSpPr>
            <p:nvPr/>
          </p:nvSpPr>
          <p:spPr bwMode="auto">
            <a:xfrm>
              <a:off x="4147" y="1732"/>
              <a:ext cx="685" cy="7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39" name="Line 47"/>
            <p:cNvSpPr>
              <a:spLocks noChangeShapeType="1"/>
            </p:cNvSpPr>
            <p:nvPr/>
          </p:nvSpPr>
          <p:spPr bwMode="auto">
            <a:xfrm>
              <a:off x="3959" y="2092"/>
              <a:ext cx="10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40" name="Line 48"/>
            <p:cNvSpPr>
              <a:spLocks noChangeShapeType="1"/>
            </p:cNvSpPr>
            <p:nvPr/>
          </p:nvSpPr>
          <p:spPr bwMode="auto">
            <a:xfrm>
              <a:off x="4493" y="1375"/>
              <a:ext cx="0" cy="14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41" name="Line 49"/>
            <p:cNvSpPr>
              <a:spLocks noChangeShapeType="1"/>
            </p:cNvSpPr>
            <p:nvPr/>
          </p:nvSpPr>
          <p:spPr bwMode="auto">
            <a:xfrm flipH="1">
              <a:off x="4139" y="2085"/>
              <a:ext cx="362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42" name="Line 50"/>
            <p:cNvSpPr>
              <a:spLocks noChangeShapeType="1"/>
            </p:cNvSpPr>
            <p:nvPr/>
          </p:nvSpPr>
          <p:spPr bwMode="auto">
            <a:xfrm>
              <a:off x="4486" y="2085"/>
              <a:ext cx="361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" name="Group 51"/>
            <p:cNvGrpSpPr>
              <a:grpSpLocks/>
            </p:cNvGrpSpPr>
            <p:nvPr/>
          </p:nvGrpSpPr>
          <p:grpSpPr bwMode="auto">
            <a:xfrm rot="8100000">
              <a:off x="4824" y="1613"/>
              <a:ext cx="205" cy="102"/>
              <a:chOff x="3084" y="14052"/>
              <a:chExt cx="633" cy="369"/>
            </a:xfrm>
          </p:grpSpPr>
          <p:sp>
            <p:nvSpPr>
              <p:cNvPr id="699444" name="AutoShape 52"/>
              <p:cNvSpPr>
                <a:spLocks noChangeArrowheads="1"/>
              </p:cNvSpPr>
              <p:nvPr/>
            </p:nvSpPr>
            <p:spPr bwMode="auto">
              <a:xfrm rot="5400000">
                <a:off x="3060" y="14076"/>
                <a:ext cx="360" cy="312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9445" name="AutoShape 53"/>
              <p:cNvSpPr>
                <a:spLocks noChangeArrowheads="1"/>
              </p:cNvSpPr>
              <p:nvPr/>
            </p:nvSpPr>
            <p:spPr bwMode="auto">
              <a:xfrm rot="16200000">
                <a:off x="3381" y="14085"/>
                <a:ext cx="360" cy="312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54"/>
            <p:cNvGrpSpPr>
              <a:grpSpLocks/>
            </p:cNvGrpSpPr>
            <p:nvPr/>
          </p:nvGrpSpPr>
          <p:grpSpPr bwMode="auto">
            <a:xfrm rot="2700000">
              <a:off x="3964" y="1640"/>
              <a:ext cx="210" cy="99"/>
              <a:chOff x="3084" y="14052"/>
              <a:chExt cx="633" cy="369"/>
            </a:xfrm>
          </p:grpSpPr>
          <p:sp>
            <p:nvSpPr>
              <p:cNvPr id="699447" name="AutoShape 55"/>
              <p:cNvSpPr>
                <a:spLocks noChangeArrowheads="1"/>
              </p:cNvSpPr>
              <p:nvPr/>
            </p:nvSpPr>
            <p:spPr bwMode="auto">
              <a:xfrm rot="5400000">
                <a:off x="3060" y="14076"/>
                <a:ext cx="360" cy="312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9448" name="AutoShape 56"/>
              <p:cNvSpPr>
                <a:spLocks noChangeArrowheads="1"/>
              </p:cNvSpPr>
              <p:nvPr/>
            </p:nvSpPr>
            <p:spPr bwMode="auto">
              <a:xfrm rot="16200000">
                <a:off x="3381" y="14085"/>
                <a:ext cx="360" cy="312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9449" name="Arc 57"/>
            <p:cNvSpPr>
              <a:spLocks/>
            </p:cNvSpPr>
            <p:nvPr/>
          </p:nvSpPr>
          <p:spPr bwMode="auto">
            <a:xfrm rot="2700000">
              <a:off x="4606" y="1995"/>
              <a:ext cx="93" cy="7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50" name="Arc 58"/>
            <p:cNvSpPr>
              <a:spLocks/>
            </p:cNvSpPr>
            <p:nvPr/>
          </p:nvSpPr>
          <p:spPr bwMode="auto">
            <a:xfrm rot="13500000">
              <a:off x="4305" y="1995"/>
              <a:ext cx="93" cy="7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51" name="Text Box 59"/>
            <p:cNvSpPr txBox="1">
              <a:spLocks noChangeArrowheads="1"/>
            </p:cNvSpPr>
            <p:nvPr/>
          </p:nvSpPr>
          <p:spPr bwMode="auto">
            <a:xfrm>
              <a:off x="4649" y="1752"/>
              <a:ext cx="362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3200" b="1">
                  <a:latin typeface="Times New Roman" pitchFamily="18" charset="0"/>
                </a:rPr>
                <a:t>α</a:t>
              </a:r>
            </a:p>
          </p:txBody>
        </p:sp>
        <p:sp>
          <p:nvSpPr>
            <p:cNvPr id="699452" name="Line 60"/>
            <p:cNvSpPr>
              <a:spLocks noChangeShapeType="1"/>
            </p:cNvSpPr>
            <p:nvPr/>
          </p:nvSpPr>
          <p:spPr bwMode="auto">
            <a:xfrm flipV="1">
              <a:off x="4493" y="1757"/>
              <a:ext cx="361" cy="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53" name="Line 61"/>
            <p:cNvSpPr>
              <a:spLocks noChangeShapeType="1"/>
            </p:cNvSpPr>
            <p:nvPr/>
          </p:nvSpPr>
          <p:spPr bwMode="auto">
            <a:xfrm flipH="1" flipV="1">
              <a:off x="4139" y="1769"/>
              <a:ext cx="362" cy="3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54" name="Text Box 62"/>
            <p:cNvSpPr txBox="1">
              <a:spLocks noChangeArrowheads="1"/>
            </p:cNvSpPr>
            <p:nvPr/>
          </p:nvSpPr>
          <p:spPr bwMode="auto">
            <a:xfrm>
              <a:off x="3969" y="1797"/>
              <a:ext cx="362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3200" b="1">
                  <a:latin typeface="Times New Roman" pitchFamily="18" charset="0"/>
                </a:rPr>
                <a:t>α</a:t>
              </a:r>
            </a:p>
          </p:txBody>
        </p:sp>
        <p:sp>
          <p:nvSpPr>
            <p:cNvPr id="699455" name="Line 63"/>
            <p:cNvSpPr>
              <a:spLocks noChangeShapeType="1"/>
            </p:cNvSpPr>
            <p:nvPr/>
          </p:nvSpPr>
          <p:spPr bwMode="auto">
            <a:xfrm flipV="1">
              <a:off x="5005" y="1344"/>
              <a:ext cx="271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9456" name="Line 64"/>
            <p:cNvSpPr>
              <a:spLocks noChangeShapeType="1"/>
            </p:cNvSpPr>
            <p:nvPr/>
          </p:nvSpPr>
          <p:spPr bwMode="auto">
            <a:xfrm rot="300000">
              <a:off x="3742" y="1359"/>
              <a:ext cx="271" cy="2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9457" name="Text Box 65"/>
          <p:cNvSpPr txBox="1">
            <a:spLocks noChangeArrowheads="1"/>
          </p:cNvSpPr>
          <p:nvPr/>
        </p:nvSpPr>
        <p:spPr bwMode="auto">
          <a:xfrm>
            <a:off x="6348155" y="4268064"/>
            <a:ext cx="15779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r>
              <a:rPr lang="zh-CN" altLang="en-US" sz="3200" b="1">
                <a:latin typeface="Times New Roman" pitchFamily="18" charset="0"/>
              </a:rPr>
              <a:t>测蒸汽</a:t>
            </a:r>
          </a:p>
        </p:txBody>
      </p:sp>
      <p:sp>
        <p:nvSpPr>
          <p:cNvPr id="699458" name="Text Box 66"/>
          <p:cNvSpPr txBox="1">
            <a:spLocks noChangeArrowheads="1"/>
          </p:cNvSpPr>
          <p:nvPr/>
        </p:nvSpPr>
        <p:spPr bwMode="auto">
          <a:xfrm>
            <a:off x="922825" y="5411064"/>
            <a:ext cx="74419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垂直管道上的取压口，可在取压装置平面上任意选择</a:t>
            </a:r>
          </a:p>
        </p:txBody>
      </p:sp>
      <p:sp>
        <p:nvSpPr>
          <p:cNvPr id="699459" name="Text Box 67"/>
          <p:cNvSpPr txBox="1">
            <a:spLocks noChangeArrowheads="1"/>
          </p:cNvSpPr>
          <p:nvPr/>
        </p:nvSpPr>
        <p:spPr bwMode="auto">
          <a:xfrm>
            <a:off x="1774517" y="4820879"/>
            <a:ext cx="19431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 i="1">
                <a:latin typeface="Times New Roman" pitchFamily="18" charset="0"/>
              </a:rPr>
              <a:t>α≤</a:t>
            </a:r>
            <a:r>
              <a:rPr kumimoji="1" lang="en-US" altLang="zh-CN" sz="3200" b="1">
                <a:latin typeface="Times New Roman" pitchFamily="18" charset="0"/>
              </a:rPr>
              <a:t>45°</a:t>
            </a:r>
            <a:endParaRPr kumimoji="1" lang="en-US" altLang="zh-CN" sz="3200" b="1" baseline="3000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3568" y="692150"/>
            <a:ext cx="7920880" cy="6165850"/>
          </a:xfrm>
          <a:noFill/>
          <a:ln/>
        </p:spPr>
        <p:txBody>
          <a:bodyPr>
            <a:normAutofit/>
          </a:bodyPr>
          <a:lstStyle/>
          <a:p>
            <a:pPr marL="571500" indent="-571500">
              <a:spcBef>
                <a:spcPts val="1200"/>
              </a:spcBef>
              <a:buFont typeface="Wingdings" pitchFamily="2" charset="2"/>
              <a:buNone/>
            </a:pPr>
            <a:r>
              <a:rPr lang="en-US" altLang="zh-CN" sz="2400" b="1" smtClean="0">
                <a:latin typeface="Times New Roman" pitchFamily="18" charset="0"/>
              </a:rPr>
              <a:t>2</a:t>
            </a:r>
            <a:r>
              <a:rPr lang="zh-CN" altLang="en-US" sz="2400" b="1" dirty="0">
                <a:latin typeface="Times New Roman" pitchFamily="18" charset="0"/>
              </a:rPr>
              <a:t>、导压管</a:t>
            </a:r>
            <a:r>
              <a:rPr lang="en-US" altLang="zh-CN" sz="2400" b="1" dirty="0">
                <a:latin typeface="Times New Roman" pitchFamily="18" charset="0"/>
              </a:rPr>
              <a:t>(connecting pipe) </a:t>
            </a:r>
            <a:r>
              <a:rPr lang="zh-CN" altLang="en-US" sz="2400" b="1" dirty="0" smtClean="0">
                <a:latin typeface="Times New Roman" pitchFamily="18" charset="0"/>
              </a:rPr>
              <a:t>：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marL="571500" indent="-571500">
              <a:spcBef>
                <a:spcPts val="120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一般</a:t>
            </a:r>
            <a:r>
              <a:rPr lang="zh-CN" altLang="en-US" sz="2400" b="1" dirty="0">
                <a:latin typeface="Times New Roman" pitchFamily="18" charset="0"/>
              </a:rPr>
              <a:t>采用</a:t>
            </a:r>
            <a:r>
              <a:rPr lang="en-US" altLang="zh-CN" sz="2400" b="1" dirty="0">
                <a:latin typeface="Times New Roman" pitchFamily="18" charset="0"/>
              </a:rPr>
              <a:t>10</a:t>
            </a:r>
            <a:r>
              <a:rPr lang="zh-CN" altLang="en-US" sz="2400" b="1" dirty="0">
                <a:latin typeface="Times New Roman" pitchFamily="18" charset="0"/>
              </a:rPr>
              <a:t>～</a:t>
            </a:r>
            <a:r>
              <a:rPr lang="en-US" altLang="zh-CN" sz="2400" b="1" dirty="0">
                <a:latin typeface="Times New Roman" pitchFamily="18" charset="0"/>
              </a:rPr>
              <a:t>12mm</a:t>
            </a:r>
            <a:r>
              <a:rPr lang="zh-CN" altLang="en-US" sz="2400" b="1" dirty="0">
                <a:latin typeface="Times New Roman" pitchFamily="18" charset="0"/>
              </a:rPr>
              <a:t>内径的钢管，长度应小于</a:t>
            </a:r>
            <a:r>
              <a:rPr lang="en-US" altLang="zh-CN" sz="2400" b="1" dirty="0">
                <a:latin typeface="Times New Roman" pitchFamily="18" charset="0"/>
              </a:rPr>
              <a:t>90m</a:t>
            </a:r>
            <a:r>
              <a:rPr lang="zh-CN" altLang="en-US" sz="2400" b="1" dirty="0">
                <a:latin typeface="Times New Roman" pitchFamily="18" charset="0"/>
              </a:rPr>
              <a:t>。</a:t>
            </a:r>
          </a:p>
          <a:p>
            <a:pPr marL="571500" indent="-571500">
              <a:spcBef>
                <a:spcPts val="1200"/>
              </a:spcBef>
            </a:pPr>
            <a:r>
              <a:rPr lang="zh-CN" altLang="en-US" sz="2400" b="1" smtClean="0">
                <a:latin typeface="Times New Roman" pitchFamily="18" charset="0"/>
              </a:rPr>
              <a:t>两</a:t>
            </a:r>
            <a:r>
              <a:rPr lang="zh-CN" altLang="en-US" sz="2400" b="1" dirty="0">
                <a:latin typeface="Times New Roman" pitchFamily="18" charset="0"/>
              </a:rPr>
              <a:t>导压管应尽量靠近，应保证管内是单相的流体</a:t>
            </a:r>
            <a:r>
              <a:rPr lang="zh-CN" altLang="en-US" sz="2400" b="1" dirty="0" smtClean="0">
                <a:latin typeface="Times New Roman" pitchFamily="18" charset="0"/>
              </a:rPr>
              <a:t>。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marL="571500" indent="-571500">
              <a:spcBef>
                <a:spcPts val="120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避免</a:t>
            </a:r>
            <a:r>
              <a:rPr lang="zh-CN" altLang="en-US" sz="2400" b="1" dirty="0">
                <a:latin typeface="Times New Roman" pitchFamily="18" charset="0"/>
              </a:rPr>
              <a:t>将导压管水平安装。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3</a:t>
            </a:r>
            <a:r>
              <a:rPr lang="zh-CN" altLang="en-US" sz="2400" b="1" dirty="0">
                <a:latin typeface="Times New Roman" pitchFamily="18" charset="0"/>
              </a:rPr>
              <a:t>、阀 </a:t>
            </a:r>
            <a:r>
              <a:rPr lang="en-US" altLang="zh-CN" sz="2400" b="1" dirty="0">
                <a:latin typeface="Times New Roman" pitchFamily="18" charset="0"/>
              </a:rPr>
              <a:t>(valve)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4</a:t>
            </a:r>
            <a:r>
              <a:rPr lang="zh-CN" altLang="en-US" sz="2400" b="1" dirty="0">
                <a:latin typeface="Times New Roman" pitchFamily="18" charset="0"/>
              </a:rPr>
              <a:t>、冷凝器 </a:t>
            </a:r>
            <a:r>
              <a:rPr lang="en-US" altLang="zh-CN" sz="2400" b="1" dirty="0">
                <a:latin typeface="Times New Roman" pitchFamily="18" charset="0"/>
              </a:rPr>
              <a:t>(condenser)</a:t>
            </a:r>
            <a:r>
              <a:rPr lang="zh-CN" altLang="en-US" sz="2400" b="1" dirty="0">
                <a:latin typeface="Times New Roman" pitchFamily="18" charset="0"/>
              </a:rPr>
              <a:t>：使导压管中被测量的蒸汽冷凝，并使正负导压管中冷凝液具有相同的高度并保持恒定。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5</a:t>
            </a:r>
            <a:r>
              <a:rPr lang="zh-CN" altLang="en-US" sz="2400" b="1" dirty="0">
                <a:latin typeface="Times New Roman" pitchFamily="18" charset="0"/>
              </a:rPr>
              <a:t>、集气器</a:t>
            </a:r>
            <a:r>
              <a:rPr lang="en-US" altLang="zh-CN" sz="2400" b="1" dirty="0">
                <a:latin typeface="Times New Roman" pitchFamily="18" charset="0"/>
              </a:rPr>
              <a:t>(gas collector)</a:t>
            </a:r>
            <a:r>
              <a:rPr lang="zh-CN" altLang="en-US" sz="2400" b="1" dirty="0">
                <a:latin typeface="Times New Roman" pitchFamily="18" charset="0"/>
              </a:rPr>
              <a:t>和沉降器</a:t>
            </a:r>
            <a:r>
              <a:rPr lang="en-US" altLang="zh-CN" sz="2400" b="1" dirty="0">
                <a:latin typeface="Times New Roman" pitchFamily="18" charset="0"/>
              </a:rPr>
              <a:t>(settler)</a:t>
            </a:r>
            <a:r>
              <a:rPr lang="zh-CN" altLang="en-US" sz="2400" b="1" dirty="0">
                <a:latin typeface="Times New Roman" pitchFamily="18" charset="0"/>
              </a:rPr>
              <a:t>：排出气体及杂质。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None/>
            </a:pPr>
            <a:endParaRPr lang="zh-CN" altLang="en-US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"/>
                                        <p:tgtEl>
                                          <p:spTgt spid="70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300"/>
                                        <p:tgtEl>
                                          <p:spTgt spid="70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300"/>
                                        <p:tgtEl>
                                          <p:spTgt spid="70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300"/>
                                        <p:tgtEl>
                                          <p:spTgt spid="70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300"/>
                                        <p:tgtEl>
                                          <p:spTgt spid="70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00"/>
                                        <p:tgtEl>
                                          <p:spTgt spid="70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300"/>
                                        <p:tgtEl>
                                          <p:spTgt spid="70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418" grpId="0" build="p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560" y="1196752"/>
            <a:ext cx="7744944" cy="41148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600" b="1" dirty="0">
                <a:latin typeface="Times New Roman" pitchFamily="18" charset="0"/>
              </a:rPr>
              <a:t>6</a:t>
            </a:r>
            <a:r>
              <a:rPr lang="zh-CN" altLang="en-US" sz="2600" b="1" dirty="0">
                <a:latin typeface="Times New Roman" pitchFamily="18" charset="0"/>
              </a:rPr>
              <a:t>、隔离器</a:t>
            </a:r>
            <a:r>
              <a:rPr lang="en-US" altLang="zh-CN" sz="2600" b="1" dirty="0">
                <a:latin typeface="Times New Roman" pitchFamily="18" charset="0"/>
              </a:rPr>
              <a:t>(isolator)</a:t>
            </a:r>
            <a:r>
              <a:rPr lang="zh-CN" altLang="en-US" sz="2600" b="1" dirty="0">
                <a:latin typeface="Times New Roman" pitchFamily="18" charset="0"/>
              </a:rPr>
              <a:t>和隔离液</a:t>
            </a:r>
            <a:r>
              <a:rPr lang="en-US" altLang="zh-CN" sz="2600" b="1" dirty="0">
                <a:latin typeface="Times New Roman" pitchFamily="18" charset="0"/>
              </a:rPr>
              <a:t>(spacer fluid)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600" b="1" dirty="0">
                <a:latin typeface="Times New Roman" pitchFamily="18" charset="0"/>
              </a:rPr>
              <a:t>被测流体有腐蚀性、易冻结、易结晶或粘度高，应采用隔离器。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600" b="1" dirty="0">
                <a:latin typeface="Times New Roman" pitchFamily="18" charset="0"/>
              </a:rPr>
              <a:t>隔离液应选择沸点高、凝固点低、化学与物理性能稳定的液体。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600" b="1" dirty="0">
                <a:latin typeface="Times New Roman" pitchFamily="18" charset="0"/>
              </a:rPr>
              <a:t>7</a:t>
            </a:r>
            <a:r>
              <a:rPr lang="zh-CN" altLang="en-US" sz="2600" b="1" dirty="0">
                <a:latin typeface="Times New Roman" pitchFamily="18" charset="0"/>
              </a:rPr>
              <a:t>、清洗装置</a:t>
            </a:r>
            <a:r>
              <a:rPr lang="en-US" altLang="zh-CN" sz="2600" b="1" dirty="0">
                <a:latin typeface="Times New Roman" pitchFamily="18" charset="0"/>
              </a:rPr>
              <a:t>(washing equipment)</a:t>
            </a:r>
          </a:p>
          <a:p>
            <a:pPr>
              <a:spcBef>
                <a:spcPct val="10000"/>
              </a:spcBef>
              <a:buFont typeface="Wingdings" pitchFamily="2" charset="2"/>
              <a:buNone/>
            </a:pPr>
            <a:endParaRPr lang="en-US" altLang="zh-CN" sz="2600" b="1" dirty="0">
              <a:latin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zh-CN" altLang="en-US" sz="26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8758"/>
            <a:ext cx="8001000" cy="1216026"/>
          </a:xfrm>
        </p:spPr>
        <p:txBody>
          <a:bodyPr/>
          <a:lstStyle/>
          <a:p>
            <a:pPr algn="l"/>
            <a:r>
              <a:rPr lang="en-US" altLang="zh-CN" sz="3000" b="1" dirty="0" smtClean="0">
                <a:solidFill>
                  <a:schemeClr val="tx1"/>
                </a:solidFill>
                <a:ea typeface="楷体_GB2312" pitchFamily="49" charset="-122"/>
              </a:rPr>
              <a:t>3.8.4  </a:t>
            </a:r>
            <a:r>
              <a:rPr lang="zh-CN" altLang="en-US" sz="3000" b="1" dirty="0" smtClean="0">
                <a:solidFill>
                  <a:schemeClr val="tx1"/>
                </a:solidFill>
                <a:ea typeface="楷体_GB2312" pitchFamily="49" charset="-122"/>
              </a:rPr>
              <a:t>压力</a:t>
            </a:r>
            <a:r>
              <a:rPr lang="zh-CN" altLang="en-US" sz="3000" b="1" dirty="0">
                <a:solidFill>
                  <a:schemeClr val="tx1"/>
                </a:solidFill>
                <a:ea typeface="楷体_GB2312" pitchFamily="49" charset="-122"/>
              </a:rPr>
              <a:t>仪表</a:t>
            </a:r>
            <a:r>
              <a:rPr lang="zh-CN" altLang="en-US" sz="3000" b="1" dirty="0" smtClean="0">
                <a:solidFill>
                  <a:schemeClr val="tx1"/>
                </a:solidFill>
                <a:ea typeface="楷体_GB2312" pitchFamily="49" charset="-122"/>
              </a:rPr>
              <a:t>的校准（校验）</a:t>
            </a:r>
            <a:endParaRPr lang="zh-CN" altLang="en-US" sz="30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616" y="1515522"/>
            <a:ext cx="7848872" cy="4608513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dirty="0" smtClean="0">
                <a:solidFill>
                  <a:srgbClr val="CC3300"/>
                </a:solidFill>
                <a:latin typeface="Times New Roman" pitchFamily="18" charset="0"/>
              </a:rPr>
              <a:t>校准</a:t>
            </a:r>
            <a:r>
              <a:rPr lang="zh-CN" altLang="en-US" sz="2800" b="1" dirty="0" smtClean="0">
                <a:latin typeface="Times New Roman" pitchFamily="18" charset="0"/>
              </a:rPr>
              <a:t>就是</a:t>
            </a:r>
            <a:r>
              <a:rPr lang="zh-CN" altLang="en-US" sz="2800" b="1" dirty="0">
                <a:latin typeface="Times New Roman" pitchFamily="18" charset="0"/>
              </a:rPr>
              <a:t>将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被校验压力表和标准压力表</a:t>
            </a:r>
            <a:r>
              <a:rPr lang="zh-CN" altLang="en-US" sz="2800" b="1" dirty="0">
                <a:latin typeface="Times New Roman" pitchFamily="18" charset="0"/>
              </a:rPr>
              <a:t>通以相同压力，比较它们的指示数值，如果被校表对于标准表的读数误差，不大于被校表规定的最大准许绝对误差时，则认为被校表合格</a:t>
            </a:r>
            <a:r>
              <a:rPr lang="zh-CN" altLang="en-US" sz="2800" b="1" dirty="0" smtClean="0">
                <a:latin typeface="Times New Roman" pitchFamily="18" charset="0"/>
              </a:rPr>
              <a:t>。</a:t>
            </a:r>
            <a:endParaRPr lang="zh-CN" altLang="en-US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7920880" cy="45259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b="1" dirty="0" smtClean="0"/>
              <a:t>静态校准</a:t>
            </a:r>
            <a:endParaRPr lang="en-US" altLang="zh-CN" sz="2400" b="1" dirty="0" smtClean="0"/>
          </a:p>
          <a:p>
            <a:pPr>
              <a:spcBef>
                <a:spcPts val="1200"/>
              </a:spcBef>
              <a:buNone/>
            </a:pPr>
            <a:r>
              <a:rPr lang="zh-CN" altLang="en-US" sz="2400" b="1" dirty="0" smtClean="0">
                <a:solidFill>
                  <a:srgbClr val="CC3300"/>
                </a:solidFill>
                <a:latin typeface="Times New Roman" pitchFamily="18" charset="0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常用的校准仪器</a:t>
            </a:r>
            <a:r>
              <a:rPr lang="zh-CN" altLang="en-US" sz="2400" b="1" dirty="0" smtClean="0">
                <a:latin typeface="Times New Roman" pitchFamily="18" charset="0"/>
              </a:rPr>
              <a:t>是活塞式压力计，它由压力发生部分和测量部分组成，精度等级有</a:t>
            </a:r>
            <a:r>
              <a:rPr lang="en-US" altLang="zh-CN" sz="2400" b="1" dirty="0" smtClean="0">
                <a:latin typeface="Times New Roman" pitchFamily="18" charset="0"/>
              </a:rPr>
              <a:t>0.02</a:t>
            </a:r>
            <a:r>
              <a:rPr lang="zh-CN" altLang="en-US" sz="2400" b="1" dirty="0" smtClean="0">
                <a:latin typeface="Times New Roman" pitchFamily="18" charset="0"/>
              </a:rPr>
              <a:t>、</a:t>
            </a:r>
            <a:r>
              <a:rPr lang="en-US" altLang="zh-CN" sz="2400" b="1" dirty="0" smtClean="0">
                <a:latin typeface="Times New Roman" pitchFamily="18" charset="0"/>
              </a:rPr>
              <a:t>0.05</a:t>
            </a:r>
            <a:r>
              <a:rPr lang="zh-CN" altLang="en-US" sz="2400" b="1" dirty="0" smtClean="0">
                <a:latin typeface="Times New Roman" pitchFamily="18" charset="0"/>
              </a:rPr>
              <a:t>和</a:t>
            </a:r>
            <a:r>
              <a:rPr lang="en-US" altLang="zh-CN" sz="2400" b="1" dirty="0" smtClean="0">
                <a:latin typeface="Times New Roman" pitchFamily="18" charset="0"/>
              </a:rPr>
              <a:t>0.2</a:t>
            </a:r>
            <a:r>
              <a:rPr lang="zh-CN" altLang="en-US" sz="2400" b="1" dirty="0" smtClean="0">
                <a:latin typeface="Times New Roman" pitchFamily="18" charset="0"/>
              </a:rPr>
              <a:t>级，可用来校准</a:t>
            </a:r>
            <a:r>
              <a:rPr lang="en-US" altLang="zh-CN" sz="2400" b="1" dirty="0" smtClean="0">
                <a:latin typeface="Times New Roman" pitchFamily="18" charset="0"/>
              </a:rPr>
              <a:t>0.25</a:t>
            </a:r>
            <a:r>
              <a:rPr lang="zh-CN" altLang="en-US" sz="2400" b="1" dirty="0" smtClean="0">
                <a:latin typeface="Times New Roman" pitchFamily="18" charset="0"/>
              </a:rPr>
              <a:t>级精密压力表，也可校准各种工业用压力表，被校压力的最高值为</a:t>
            </a:r>
            <a:r>
              <a:rPr lang="en-US" altLang="zh-CN" sz="2400" b="1" dirty="0" smtClean="0">
                <a:latin typeface="Times New Roman" pitchFamily="18" charset="0"/>
              </a:rPr>
              <a:t>60MPa</a:t>
            </a:r>
            <a:r>
              <a:rPr lang="zh-CN" altLang="en-US" sz="2400" b="1" dirty="0" smtClean="0">
                <a:latin typeface="Times New Roman" pitchFamily="18" charset="0"/>
              </a:rPr>
              <a:t>。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动态校准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频率响应特性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标准动态信号源</a:t>
            </a:r>
          </a:p>
          <a:p>
            <a:pPr>
              <a:spcBef>
                <a:spcPts val="1200"/>
              </a:spcBef>
              <a:buNone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285860"/>
            <a:ext cx="7848872" cy="4679950"/>
          </a:xfrm>
        </p:spPr>
        <p:txBody>
          <a:bodyPr/>
          <a:lstStyle/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3、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膜盒</a:t>
            </a:r>
            <a:r>
              <a:rPr kumimoji="1" lang="zh-CN" altLang="en-US" sz="2400" b="1" dirty="0">
                <a:latin typeface="Times New Roman" pitchFamily="18" charset="0"/>
              </a:rPr>
              <a:t>(</a:t>
            </a:r>
            <a:r>
              <a:rPr kumimoji="1" lang="en-US" altLang="en-US" sz="2400" b="1" dirty="0">
                <a:latin typeface="Times New Roman" pitchFamily="18" charset="0"/>
              </a:rPr>
              <a:t>diaphragm capsule</a:t>
            </a:r>
            <a:r>
              <a:rPr kumimoji="1" lang="en-US" altLang="zh-CN" sz="2400" b="1" dirty="0">
                <a:latin typeface="Times New Roman" pitchFamily="18" charset="0"/>
              </a:rPr>
              <a:t>): </a:t>
            </a:r>
            <a:r>
              <a:rPr kumimoji="1" lang="zh-CN" altLang="en-US" sz="2400" b="1" dirty="0">
                <a:latin typeface="Times New Roman" pitchFamily="18" charset="0"/>
              </a:rPr>
              <a:t>两块金属膜片沿周边对焊起来。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4、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波纹管</a:t>
            </a:r>
            <a:r>
              <a:rPr kumimoji="1" lang="zh-CN" altLang="en-US" sz="2400" b="1" dirty="0">
                <a:latin typeface="Times New Roman" pitchFamily="18" charset="0"/>
              </a:rPr>
              <a:t>(</a:t>
            </a:r>
            <a:r>
              <a:rPr kumimoji="1" lang="en-US" altLang="zh-CN" sz="2400" b="1" dirty="0">
                <a:latin typeface="Times New Roman" pitchFamily="18" charset="0"/>
              </a:rPr>
              <a:t>bellows): </a:t>
            </a:r>
            <a:r>
              <a:rPr kumimoji="1" lang="zh-CN" altLang="en-US" sz="2400" b="1" dirty="0">
                <a:latin typeface="Times New Roman" pitchFamily="18" charset="0"/>
              </a:rPr>
              <a:t>周围为波纹状的 薄壁金属筒体，易于变形，位移较大。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            膜片、膜盒、波纹管多用于微压、低压或负压的测量。弹簧管可用作高、中、低压及负压测量。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 </a:t>
            </a:r>
          </a:p>
          <a:p>
            <a:pPr>
              <a:spcBef>
                <a:spcPct val="15000"/>
              </a:spcBef>
              <a:buFont typeface="Wingdings" pitchFamily="2" charset="2"/>
              <a:buNone/>
            </a:pPr>
            <a:endParaRPr lang="zh-CN" altLang="en-US" sz="2400" dirty="0">
              <a:latin typeface="Times New Roman" pitchFamily="18" charset="0"/>
            </a:endParaRPr>
          </a:p>
        </p:txBody>
      </p:sp>
      <p:pic>
        <p:nvPicPr>
          <p:cNvPr id="128004" name="Picture 4" descr="未命名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717032"/>
            <a:ext cx="3671887" cy="237013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92696"/>
            <a:ext cx="8065144" cy="506681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836712"/>
            <a:ext cx="7792541" cy="507790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314" name="Picture 2" descr="200752514244238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268760"/>
            <a:ext cx="3888432" cy="4057421"/>
          </a:xfrm>
          <a:prstGeom prst="rect">
            <a:avLst/>
          </a:prstGeom>
          <a:noFill/>
        </p:spPr>
      </p:pic>
      <p:pic>
        <p:nvPicPr>
          <p:cNvPr id="909315" name="Picture 3" descr="capsu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268760"/>
            <a:ext cx="4176464" cy="4098613"/>
          </a:xfrm>
          <a:prstGeom prst="rect">
            <a:avLst/>
          </a:prstGeom>
          <a:noFill/>
        </p:spPr>
      </p:pic>
      <p:sp>
        <p:nvSpPr>
          <p:cNvPr id="909316" name="Rectangle 4"/>
          <p:cNvSpPr>
            <a:spLocks noChangeArrowheads="1"/>
          </p:cNvSpPr>
          <p:nvPr/>
        </p:nvSpPr>
        <p:spPr bwMode="auto">
          <a:xfrm>
            <a:off x="6084168" y="5445224"/>
            <a:ext cx="1079500" cy="477838"/>
          </a:xfrm>
          <a:prstGeom prst="rect">
            <a:avLst/>
          </a:prstGeom>
          <a:gradFill rotWithShape="0">
            <a:gsLst>
              <a:gs pos="0">
                <a:srgbClr val="BDDEFF"/>
              </a:gs>
              <a:gs pos="100000">
                <a:srgbClr val="BDDEFF">
                  <a:gamma/>
                  <a:shade val="8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30000"/>
              </a:spcBef>
            </a:pP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膜片</a:t>
            </a:r>
          </a:p>
        </p:txBody>
      </p:sp>
      <p:sp>
        <p:nvSpPr>
          <p:cNvPr id="909317" name="Rectangle 5"/>
          <p:cNvSpPr>
            <a:spLocks noChangeArrowheads="1"/>
          </p:cNvSpPr>
          <p:nvPr/>
        </p:nvSpPr>
        <p:spPr bwMode="auto">
          <a:xfrm>
            <a:off x="1763688" y="5445224"/>
            <a:ext cx="1081088" cy="468313"/>
          </a:xfrm>
          <a:prstGeom prst="rect">
            <a:avLst/>
          </a:prstGeom>
          <a:gradFill rotWithShape="0">
            <a:gsLst>
              <a:gs pos="0">
                <a:srgbClr val="BDDEFF"/>
              </a:gs>
              <a:gs pos="100000">
                <a:srgbClr val="BDDEFF">
                  <a:gamma/>
                  <a:shade val="8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30000"/>
              </a:spcBef>
            </a:pPr>
            <a:r>
              <a:rPr kumimoji="1" lang="zh-CN" altLang="en-US" sz="2800" b="1" dirty="0">
                <a:latin typeface="宋体" pitchFamily="2" charset="-122"/>
                <a:ea typeface="宋体" pitchFamily="2" charset="-122"/>
              </a:rPr>
              <a:t>膜盒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38" name="Picture 2" descr="seit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1179513"/>
            <a:ext cx="3957638" cy="4876800"/>
          </a:xfrm>
          <a:prstGeom prst="rect">
            <a:avLst/>
          </a:prstGeom>
          <a:noFill/>
        </p:spPr>
      </p:pic>
      <p:sp>
        <p:nvSpPr>
          <p:cNvPr id="910339" name="Rectangle 3"/>
          <p:cNvSpPr>
            <a:spLocks noChangeArrowheads="1"/>
          </p:cNvSpPr>
          <p:nvPr/>
        </p:nvSpPr>
        <p:spPr bwMode="auto">
          <a:xfrm>
            <a:off x="534744" y="1155900"/>
            <a:ext cx="3605208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</a:rPr>
              <a:t>单圈弹簧管是弯成</a:t>
            </a:r>
          </a:p>
          <a:p>
            <a:pPr algn="just">
              <a:lnSpc>
                <a:spcPct val="120000"/>
              </a:lnSpc>
            </a:pPr>
            <a:r>
              <a:rPr lang="en-US" altLang="zh-CN" sz="2400" b="1" dirty="0">
                <a:latin typeface="+mj-ea"/>
                <a:ea typeface="+mj-ea"/>
              </a:rPr>
              <a:t>270</a:t>
            </a:r>
            <a:r>
              <a:rPr lang="zh-CN" altLang="en-US" sz="2400" b="1" dirty="0">
                <a:latin typeface="+mj-ea"/>
                <a:ea typeface="+mj-ea"/>
              </a:rPr>
              <a:t>度圆弧的空心金</a:t>
            </a:r>
          </a:p>
          <a:p>
            <a:pPr algn="just"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</a:rPr>
              <a:t>属管，其截面为扁</a:t>
            </a:r>
          </a:p>
          <a:p>
            <a:pPr algn="just"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</a:rPr>
              <a:t>圆形或椭圆形等。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Text Box 2"/>
          <p:cNvSpPr txBox="1">
            <a:spLocks noChangeArrowheads="1"/>
          </p:cNvSpPr>
          <p:nvPr/>
        </p:nvSpPr>
        <p:spPr bwMode="auto">
          <a:xfrm>
            <a:off x="747713" y="692696"/>
            <a:ext cx="32480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fontAlgn="ctr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Times New Roman" pitchFamily="18" charset="0"/>
              </a:rPr>
              <a:t>弹簧管的各种横截面图</a:t>
            </a:r>
          </a:p>
        </p:txBody>
      </p:sp>
      <p:pic>
        <p:nvPicPr>
          <p:cNvPr id="911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3" y="1556792"/>
            <a:ext cx="7632650" cy="34194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341438"/>
            <a:ext cx="7431088" cy="35242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77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85786" y="428604"/>
            <a:ext cx="7205662" cy="5214974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1" dirty="0" smtClean="0">
                <a:latin typeface="Times New Roman" pitchFamily="18" charset="0"/>
                <a:cs typeface="Times New Roman" pitchFamily="18" charset="0"/>
              </a:rPr>
              <a:t>3.2.3  </a:t>
            </a:r>
            <a:r>
              <a:rPr kumimoji="1" lang="zh-CN" altLang="en-US" b="1" dirty="0" smtClean="0">
                <a:latin typeface="Times New Roman" pitchFamily="18" charset="0"/>
                <a:cs typeface="Times New Roman" pitchFamily="18" charset="0"/>
              </a:rPr>
              <a:t>齿轮机构</a:t>
            </a:r>
            <a:endParaRPr kumimoji="1"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zh-C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1、齿轮机构的主要功能</a:t>
            </a:r>
          </a:p>
          <a:p>
            <a:pPr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  （1）传动运动和动力</a:t>
            </a:r>
          </a:p>
          <a:p>
            <a:pPr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  （2）变换运动方式</a:t>
            </a:r>
          </a:p>
          <a:p>
            <a:pPr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  （3）变速</a:t>
            </a:r>
          </a:p>
          <a:p>
            <a:pPr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  2、齿轮传动的速比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zh-C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005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142976" y="4000504"/>
          <a:ext cx="6572296" cy="147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3" imgW="2819160" imgH="685800" progId="Equation.DSMT4">
                  <p:embed/>
                </p:oleObj>
              </mc:Choice>
              <mc:Fallback>
                <p:oleObj name="Equation" r:id="rId3" imgW="2819160" imgH="685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4000504"/>
                        <a:ext cx="6572296" cy="1477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343197"/>
            <a:ext cx="7848872" cy="4525963"/>
          </a:xfrm>
        </p:spPr>
        <p:txBody>
          <a:bodyPr/>
          <a:lstStyle/>
          <a:p>
            <a:pPr>
              <a:spcBef>
                <a:spcPct val="50000"/>
              </a:spcBef>
              <a:buNone/>
            </a:pPr>
            <a:r>
              <a:rPr kumimoji="1" lang="en-US" altLang="zh-CN" sz="2400" b="1" dirty="0" smtClean="0">
                <a:latin typeface="Times New Roman" pitchFamily="18" charset="0"/>
              </a:rPr>
              <a:t>3.2.4</a:t>
            </a:r>
            <a:r>
              <a:rPr kumimoji="1" lang="zh-CN" altLang="en-US" sz="2400" b="1" dirty="0" smtClean="0">
                <a:latin typeface="Times New Roman" pitchFamily="18" charset="0"/>
              </a:rPr>
              <a:t>   弹簧管压力计（</a:t>
            </a:r>
            <a:r>
              <a:rPr kumimoji="1" lang="en-US" altLang="zh-CN" sz="2400" b="1" dirty="0" smtClean="0">
                <a:latin typeface="Times New Roman" pitchFamily="18" charset="0"/>
              </a:rPr>
              <a:t>bound gage   / spring pressure gage  ） </a:t>
            </a:r>
          </a:p>
          <a:p>
            <a:pPr>
              <a:spcBef>
                <a:spcPct val="50000"/>
              </a:spcBef>
              <a:buNone/>
            </a:pPr>
            <a:endParaRPr kumimoji="1" lang="zh-CN" altLang="en-US" sz="2400" b="1" dirty="0" smtClean="0">
              <a:latin typeface="Times New Roman" pitchFamily="18" charset="0"/>
            </a:endParaRPr>
          </a:p>
          <a:p>
            <a:pPr>
              <a:buNone/>
            </a:pPr>
            <a:r>
              <a:rPr kumimoji="1" lang="zh-CN" altLang="en-US" sz="2400" b="1" dirty="0" smtClean="0">
                <a:latin typeface="Times New Roman" pitchFamily="18" charset="0"/>
              </a:rPr>
              <a:t>1、结构</a:t>
            </a:r>
          </a:p>
          <a:p>
            <a:pPr>
              <a:buNone/>
            </a:pPr>
            <a:r>
              <a:rPr kumimoji="1" lang="zh-CN" altLang="en-US" sz="2400" b="1" dirty="0" smtClean="0">
                <a:latin typeface="Times New Roman" pitchFamily="18" charset="0"/>
              </a:rPr>
              <a:t>    主要部件：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弹簧管</a:t>
            </a:r>
            <a:r>
              <a:rPr kumimoji="1" lang="zh-CN" altLang="en-US" sz="2400" b="1" dirty="0" smtClean="0">
                <a:latin typeface="Times New Roman" pitchFamily="18" charset="0"/>
              </a:rPr>
              <a:t>、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齿轮传动放大机构</a:t>
            </a:r>
            <a:r>
              <a:rPr kumimoji="1" lang="zh-CN" altLang="en-US" sz="2400" b="1" dirty="0" smtClean="0">
                <a:latin typeface="Times New Roman" pitchFamily="18" charset="0"/>
              </a:rPr>
              <a:t>、指针、刻度及外壳。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3" y="2836207"/>
            <a:ext cx="3312368" cy="304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Times New Roman" pitchFamily="18" charset="0"/>
              </a:rPr>
              <a:t>3.1    </a:t>
            </a:r>
            <a:r>
              <a:rPr lang="zh-CN" altLang="en-US" b="1" dirty="0" smtClean="0">
                <a:latin typeface="Times New Roman" pitchFamily="18" charset="0"/>
              </a:rPr>
              <a:t>概述</a:t>
            </a:r>
            <a:br>
              <a:rPr lang="zh-CN" altLang="en-US" b="1" dirty="0" smtClean="0">
                <a:latin typeface="Times New Roman" pitchFamily="18" charset="0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268760"/>
            <a:ext cx="7815812" cy="32861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2800" b="1" dirty="0" smtClean="0">
              <a:latin typeface="Times New Roman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1</a:t>
            </a:r>
            <a:r>
              <a:rPr lang="zh-CN" altLang="en-US" sz="2800" b="1" dirty="0" smtClean="0">
                <a:latin typeface="Times New Roman" pitchFamily="18" charset="0"/>
              </a:rPr>
              <a:t>、压力测量在工业生产中的作用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2</a:t>
            </a:r>
            <a:r>
              <a:rPr lang="zh-CN" altLang="en-US" sz="2800" b="1" dirty="0" smtClean="0">
                <a:latin typeface="Times New Roman" pitchFamily="18" charset="0"/>
              </a:rPr>
              <a:t>、压力的概念及其表示方式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   1</a:t>
            </a:r>
            <a:r>
              <a:rPr lang="en-US" altLang="zh-CN" sz="2800" b="1" dirty="0" smtClean="0">
                <a:latin typeface="Times New Roman" pitchFamily="18" charset="0"/>
              </a:rPr>
              <a:t>)</a:t>
            </a:r>
            <a:r>
              <a:rPr lang="zh-CN" altLang="en-US" sz="2800" b="1" dirty="0" smtClean="0">
                <a:latin typeface="Times New Roman" pitchFamily="18" charset="0"/>
              </a:rPr>
              <a:t> 压力（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即物理学中的压强</a:t>
            </a:r>
            <a:r>
              <a:rPr lang="zh-CN" altLang="en-US" sz="2800" b="1" dirty="0" smtClean="0">
                <a:latin typeface="Times New Roman" pitchFamily="18" charset="0"/>
              </a:rPr>
              <a:t>）：工业生产过程中流体对单位面积上的垂直作用力。 </a:t>
            </a:r>
            <a:r>
              <a:rPr lang="en-US" altLang="zh-CN" sz="2800" b="1" dirty="0" smtClean="0">
                <a:latin typeface="Times New Roman" pitchFamily="18" charset="0"/>
              </a:rPr>
              <a:t>P=F/S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     2)</a:t>
            </a:r>
            <a:r>
              <a:rPr lang="zh-CN" altLang="en-US" sz="2800" b="1" dirty="0" smtClean="0">
                <a:latin typeface="Times New Roman" pitchFamily="18" charset="0"/>
              </a:rPr>
              <a:t> 压力的表示方式</a:t>
            </a:r>
          </a:p>
          <a:p>
            <a:pPr>
              <a:buNone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19200"/>
            <a:ext cx="7993062" cy="4081463"/>
          </a:xfrm>
          <a:noFill/>
          <a:ln/>
        </p:spPr>
        <p:txBody>
          <a:bodyPr>
            <a:normAutofit/>
          </a:bodyPr>
          <a:lstStyle/>
          <a:p>
            <a:pPr algn="just"/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</a:rPr>
              <a:t>普通压力表用于测量对铜和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</a:rPr>
              <a:t>铜合金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</a:rPr>
              <a:t>无腐蚀性、无爆炸性、且不结晶，不沉淀的液体、气体、或液体的正压、负压。</a:t>
            </a:r>
          </a:p>
          <a:p>
            <a:pPr algn="just"/>
            <a:r>
              <a:rPr lang="zh-CN" altLang="en-US" sz="2800" b="1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 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</a:rPr>
              <a:t>电接点压力表测量</a:t>
            </a:r>
            <a:r>
              <a:rPr lang="zh-CN" altLang="en-US" sz="2800" b="1" dirty="0" smtClean="0">
                <a:solidFill>
                  <a:srgbClr val="000000"/>
                </a:solidFill>
                <a:latin typeface="宋体" pitchFamily="2" charset="-122"/>
              </a:rPr>
              <a:t>对铜和铜合金不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</a:rPr>
              <a:t>起腐蚀作用，无爆炸、非结晶、非凝固的液体、气体、蒸汽的正压、负压，并在压力达到预定值时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</a:rPr>
              <a:t>发出信号或接通控制电路</a:t>
            </a:r>
            <a:r>
              <a:rPr lang="zh-CN" altLang="en-US" sz="2800" b="1" dirty="0">
                <a:solidFill>
                  <a:srgbClr val="000000"/>
                </a:solidFill>
                <a:latin typeface="宋体" pitchFamily="2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宋体" pitchFamily="2" charset="-122"/>
              <a:cs typeface="Times New Roman" pitchFamily="18" charset="0"/>
            </a:endParaRPr>
          </a:p>
          <a:p>
            <a:pPr algn="just"/>
            <a:endParaRPr lang="zh-CN" altLang="en-US" sz="2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381000" y="304800"/>
            <a:ext cx="8229600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kumimoji="1" lang="zh-CN" altLang="en-US" sz="3200" b="1">
                <a:latin typeface="Times New Roman" pitchFamily="18" charset="0"/>
              </a:rPr>
              <a:t>           2、原理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</a:rPr>
              <a:t>      </a:t>
            </a:r>
            <a:endParaRPr kumimoji="1" lang="en-US" altLang="zh-CN" sz="3200" b="1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endParaRPr kumimoji="1" lang="zh-CN" altLang="en-US" sz="3200" b="1"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0946" y="825159"/>
            <a:ext cx="4000528" cy="4675201"/>
            <a:chOff x="2343" y="8460"/>
            <a:chExt cx="4525" cy="5772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 rot="2400000">
              <a:off x="4851" y="11313"/>
              <a:ext cx="283" cy="249"/>
              <a:chOff x="6582" y="14196"/>
              <a:chExt cx="283" cy="249"/>
            </a:xfrm>
          </p:grpSpPr>
          <p:sp>
            <p:nvSpPr>
              <p:cNvPr id="58373" name="Line 5"/>
              <p:cNvSpPr>
                <a:spLocks noChangeShapeType="1"/>
              </p:cNvSpPr>
              <p:nvPr/>
            </p:nvSpPr>
            <p:spPr bwMode="auto">
              <a:xfrm>
                <a:off x="6582" y="14277"/>
                <a:ext cx="28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6641" y="14294"/>
                <a:ext cx="159" cy="151"/>
                <a:chOff x="6641" y="14294"/>
                <a:chExt cx="159" cy="151"/>
              </a:xfrm>
            </p:grpSpPr>
            <p:grpSp>
              <p:nvGrpSpPr>
                <p:cNvPr id="5" name="Group 7"/>
                <p:cNvGrpSpPr>
                  <a:grpSpLocks/>
                </p:cNvGrpSpPr>
                <p:nvPr/>
              </p:nvGrpSpPr>
              <p:grpSpPr bwMode="auto">
                <a:xfrm>
                  <a:off x="6641" y="14294"/>
                  <a:ext cx="159" cy="94"/>
                  <a:chOff x="7018" y="10929"/>
                  <a:chExt cx="159" cy="94"/>
                </a:xfrm>
              </p:grpSpPr>
              <p:sp>
                <p:nvSpPr>
                  <p:cNvPr id="58376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7018" y="10929"/>
                    <a:ext cx="68" cy="8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58377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109" y="10938"/>
                    <a:ext cx="68" cy="85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58378" name="Oval 10"/>
                <p:cNvSpPr>
                  <a:spLocks noChangeArrowheads="1"/>
                </p:cNvSpPr>
                <p:nvPr/>
              </p:nvSpPr>
              <p:spPr bwMode="auto">
                <a:xfrm>
                  <a:off x="6687" y="14388"/>
                  <a:ext cx="57" cy="5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sp>
            <p:nvSpPr>
              <p:cNvPr id="58379" name="Line 11"/>
              <p:cNvSpPr>
                <a:spLocks noChangeShapeType="1"/>
              </p:cNvSpPr>
              <p:nvPr/>
            </p:nvSpPr>
            <p:spPr bwMode="auto">
              <a:xfrm flipH="1">
                <a:off x="6792" y="14196"/>
                <a:ext cx="68" cy="8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380" name="Line 12"/>
              <p:cNvSpPr>
                <a:spLocks noChangeShapeType="1"/>
              </p:cNvSpPr>
              <p:nvPr/>
            </p:nvSpPr>
            <p:spPr bwMode="auto">
              <a:xfrm flipH="1">
                <a:off x="6712" y="14199"/>
                <a:ext cx="68" cy="8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381" name="Line 13"/>
              <p:cNvSpPr>
                <a:spLocks noChangeShapeType="1"/>
              </p:cNvSpPr>
              <p:nvPr/>
            </p:nvSpPr>
            <p:spPr bwMode="auto">
              <a:xfrm flipH="1">
                <a:off x="6627" y="14196"/>
                <a:ext cx="68" cy="8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58382" name="Arc 14"/>
            <p:cNvSpPr>
              <a:spLocks/>
            </p:cNvSpPr>
            <p:nvPr/>
          </p:nvSpPr>
          <p:spPr bwMode="auto">
            <a:xfrm flipH="1" flipV="1">
              <a:off x="2556" y="9121"/>
              <a:ext cx="3490" cy="3573"/>
            </a:xfrm>
            <a:custGeom>
              <a:avLst/>
              <a:gdLst>
                <a:gd name="G0" fmla="+- 21448 0 0"/>
                <a:gd name="G1" fmla="+- 21600 0 0"/>
                <a:gd name="G2" fmla="+- 21600 0 0"/>
                <a:gd name="T0" fmla="*/ 17727 w 43048"/>
                <a:gd name="T1" fmla="*/ 323 h 43200"/>
                <a:gd name="T2" fmla="*/ 0 w 43048"/>
                <a:gd name="T3" fmla="*/ 24161 h 43200"/>
                <a:gd name="T4" fmla="*/ 21448 w 43048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048" h="43200" fill="none" extrusionOk="0">
                  <a:moveTo>
                    <a:pt x="17726" y="322"/>
                  </a:moveTo>
                  <a:cubicBezTo>
                    <a:pt x="18955" y="108"/>
                    <a:pt x="20200" y="-1"/>
                    <a:pt x="21448" y="0"/>
                  </a:cubicBezTo>
                  <a:cubicBezTo>
                    <a:pt x="33377" y="0"/>
                    <a:pt x="43048" y="9670"/>
                    <a:pt x="43048" y="21600"/>
                  </a:cubicBezTo>
                  <a:cubicBezTo>
                    <a:pt x="43048" y="33529"/>
                    <a:pt x="33377" y="43200"/>
                    <a:pt x="21448" y="43200"/>
                  </a:cubicBezTo>
                  <a:cubicBezTo>
                    <a:pt x="10509" y="43200"/>
                    <a:pt x="1297" y="35022"/>
                    <a:pt x="0" y="24160"/>
                  </a:cubicBezTo>
                </a:path>
                <a:path w="43048" h="43200" stroke="0" extrusionOk="0">
                  <a:moveTo>
                    <a:pt x="17726" y="322"/>
                  </a:moveTo>
                  <a:cubicBezTo>
                    <a:pt x="18955" y="108"/>
                    <a:pt x="20200" y="-1"/>
                    <a:pt x="21448" y="0"/>
                  </a:cubicBezTo>
                  <a:cubicBezTo>
                    <a:pt x="33377" y="0"/>
                    <a:pt x="43048" y="9670"/>
                    <a:pt x="43048" y="21600"/>
                  </a:cubicBezTo>
                  <a:cubicBezTo>
                    <a:pt x="43048" y="33529"/>
                    <a:pt x="33377" y="43200"/>
                    <a:pt x="21448" y="43200"/>
                  </a:cubicBezTo>
                  <a:cubicBezTo>
                    <a:pt x="10509" y="43200"/>
                    <a:pt x="1297" y="35022"/>
                    <a:pt x="0" y="24160"/>
                  </a:cubicBezTo>
                  <a:lnTo>
                    <a:pt x="21448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383" name="Arc 15"/>
            <p:cNvSpPr>
              <a:spLocks/>
            </p:cNvSpPr>
            <p:nvPr/>
          </p:nvSpPr>
          <p:spPr bwMode="auto">
            <a:xfrm flipH="1" flipV="1">
              <a:off x="2343" y="8928"/>
              <a:ext cx="3920" cy="3916"/>
            </a:xfrm>
            <a:custGeom>
              <a:avLst/>
              <a:gdLst>
                <a:gd name="G0" fmla="+- 21504 0 0"/>
                <a:gd name="G1" fmla="+- 21600 0 0"/>
                <a:gd name="G2" fmla="+- 21600 0 0"/>
                <a:gd name="T0" fmla="*/ 20360 w 43104"/>
                <a:gd name="T1" fmla="*/ 30 h 43200"/>
                <a:gd name="T2" fmla="*/ 0 w 43104"/>
                <a:gd name="T3" fmla="*/ 23633 h 43200"/>
                <a:gd name="T4" fmla="*/ 21504 w 4310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04" h="43200" fill="none" extrusionOk="0">
                  <a:moveTo>
                    <a:pt x="20360" y="30"/>
                  </a:moveTo>
                  <a:cubicBezTo>
                    <a:pt x="20741" y="10"/>
                    <a:pt x="21122" y="-1"/>
                    <a:pt x="21504" y="0"/>
                  </a:cubicBezTo>
                  <a:cubicBezTo>
                    <a:pt x="33433" y="0"/>
                    <a:pt x="43104" y="9670"/>
                    <a:pt x="43104" y="21600"/>
                  </a:cubicBezTo>
                  <a:cubicBezTo>
                    <a:pt x="43104" y="33529"/>
                    <a:pt x="33433" y="43200"/>
                    <a:pt x="21504" y="43200"/>
                  </a:cubicBezTo>
                  <a:cubicBezTo>
                    <a:pt x="10362" y="43200"/>
                    <a:pt x="1048" y="34725"/>
                    <a:pt x="-1" y="23633"/>
                  </a:cubicBezTo>
                </a:path>
                <a:path w="43104" h="43200" stroke="0" extrusionOk="0">
                  <a:moveTo>
                    <a:pt x="20360" y="30"/>
                  </a:moveTo>
                  <a:cubicBezTo>
                    <a:pt x="20741" y="10"/>
                    <a:pt x="21122" y="-1"/>
                    <a:pt x="21504" y="0"/>
                  </a:cubicBezTo>
                  <a:cubicBezTo>
                    <a:pt x="33433" y="0"/>
                    <a:pt x="43104" y="9670"/>
                    <a:pt x="43104" y="21600"/>
                  </a:cubicBezTo>
                  <a:cubicBezTo>
                    <a:pt x="43104" y="33529"/>
                    <a:pt x="33433" y="43200"/>
                    <a:pt x="21504" y="43200"/>
                  </a:cubicBezTo>
                  <a:cubicBezTo>
                    <a:pt x="10362" y="43200"/>
                    <a:pt x="1048" y="34725"/>
                    <a:pt x="-1" y="23633"/>
                  </a:cubicBezTo>
                  <a:lnTo>
                    <a:pt x="21504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384" name="Line 16"/>
            <p:cNvSpPr>
              <a:spLocks noChangeShapeType="1"/>
            </p:cNvSpPr>
            <p:nvPr/>
          </p:nvSpPr>
          <p:spPr bwMode="auto">
            <a:xfrm>
              <a:off x="6056" y="10684"/>
              <a:ext cx="2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385" name="Line 17"/>
            <p:cNvSpPr>
              <a:spLocks noChangeShapeType="1"/>
            </p:cNvSpPr>
            <p:nvPr/>
          </p:nvSpPr>
          <p:spPr bwMode="auto">
            <a:xfrm>
              <a:off x="4407" y="12859"/>
              <a:ext cx="0" cy="6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386" name="Line 18"/>
            <p:cNvSpPr>
              <a:spLocks noChangeShapeType="1"/>
            </p:cNvSpPr>
            <p:nvPr/>
          </p:nvSpPr>
          <p:spPr bwMode="auto">
            <a:xfrm>
              <a:off x="4611" y="12679"/>
              <a:ext cx="0" cy="8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387" name="Arc 19"/>
            <p:cNvSpPr>
              <a:spLocks/>
            </p:cNvSpPr>
            <p:nvPr/>
          </p:nvSpPr>
          <p:spPr bwMode="auto">
            <a:xfrm flipH="1" flipV="1">
              <a:off x="2741" y="9637"/>
              <a:ext cx="1588" cy="2862"/>
            </a:xfrm>
            <a:custGeom>
              <a:avLst/>
              <a:gdLst>
                <a:gd name="G0" fmla="+- 0 0 0"/>
                <a:gd name="G1" fmla="+- 21557 0 0"/>
                <a:gd name="G2" fmla="+- 21600 0 0"/>
                <a:gd name="T0" fmla="*/ 1359 w 21600"/>
                <a:gd name="T1" fmla="*/ 0 h 38085"/>
                <a:gd name="T2" fmla="*/ 13906 w 21600"/>
                <a:gd name="T3" fmla="*/ 38085 h 38085"/>
                <a:gd name="T4" fmla="*/ 0 w 21600"/>
                <a:gd name="T5" fmla="*/ 21557 h 38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8085" fill="none" extrusionOk="0">
                  <a:moveTo>
                    <a:pt x="1359" y="-1"/>
                  </a:moveTo>
                  <a:cubicBezTo>
                    <a:pt x="12738" y="717"/>
                    <a:pt x="21600" y="10155"/>
                    <a:pt x="21600" y="21557"/>
                  </a:cubicBezTo>
                  <a:cubicBezTo>
                    <a:pt x="21600" y="27931"/>
                    <a:pt x="18784" y="33981"/>
                    <a:pt x="13906" y="38085"/>
                  </a:cubicBezTo>
                </a:path>
                <a:path w="21600" h="38085" stroke="0" extrusionOk="0">
                  <a:moveTo>
                    <a:pt x="1359" y="-1"/>
                  </a:moveTo>
                  <a:cubicBezTo>
                    <a:pt x="12738" y="717"/>
                    <a:pt x="21600" y="10155"/>
                    <a:pt x="21600" y="21557"/>
                  </a:cubicBezTo>
                  <a:cubicBezTo>
                    <a:pt x="21600" y="27931"/>
                    <a:pt x="18784" y="33981"/>
                    <a:pt x="13906" y="38085"/>
                  </a:cubicBezTo>
                  <a:lnTo>
                    <a:pt x="0" y="21557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268" y="10573"/>
              <a:ext cx="391" cy="446"/>
              <a:chOff x="6460" y="12984"/>
              <a:chExt cx="283" cy="312"/>
            </a:xfrm>
          </p:grpSpPr>
          <p:sp>
            <p:nvSpPr>
              <p:cNvPr id="58389" name="Oval 21"/>
              <p:cNvSpPr>
                <a:spLocks noChangeArrowheads="1"/>
              </p:cNvSpPr>
              <p:nvPr/>
            </p:nvSpPr>
            <p:spPr bwMode="auto">
              <a:xfrm>
                <a:off x="6506" y="13140"/>
                <a:ext cx="181" cy="15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grpSp>
            <p:nvGrpSpPr>
              <p:cNvPr id="7" name="Group 22"/>
              <p:cNvGrpSpPr>
                <a:grpSpLocks/>
              </p:cNvGrpSpPr>
              <p:nvPr/>
            </p:nvGrpSpPr>
            <p:grpSpPr bwMode="auto">
              <a:xfrm>
                <a:off x="6460" y="12984"/>
                <a:ext cx="283" cy="249"/>
                <a:chOff x="6582" y="14196"/>
                <a:chExt cx="283" cy="249"/>
              </a:xfrm>
            </p:grpSpPr>
            <p:sp>
              <p:nvSpPr>
                <p:cNvPr id="58391" name="Line 23"/>
                <p:cNvSpPr>
                  <a:spLocks noChangeShapeType="1"/>
                </p:cNvSpPr>
                <p:nvPr/>
              </p:nvSpPr>
              <p:spPr bwMode="auto">
                <a:xfrm>
                  <a:off x="6582" y="14277"/>
                  <a:ext cx="28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grpSp>
              <p:nvGrpSpPr>
                <p:cNvPr id="8" name="Group 24"/>
                <p:cNvGrpSpPr>
                  <a:grpSpLocks/>
                </p:cNvGrpSpPr>
                <p:nvPr/>
              </p:nvGrpSpPr>
              <p:grpSpPr bwMode="auto">
                <a:xfrm>
                  <a:off x="6641" y="14294"/>
                  <a:ext cx="159" cy="151"/>
                  <a:chOff x="6641" y="14294"/>
                  <a:chExt cx="159" cy="151"/>
                </a:xfrm>
              </p:grpSpPr>
              <p:grpSp>
                <p:nvGrpSpPr>
                  <p:cNvPr id="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6641" y="14294"/>
                    <a:ext cx="159" cy="94"/>
                    <a:chOff x="7018" y="10929"/>
                    <a:chExt cx="159" cy="94"/>
                  </a:xfrm>
                </p:grpSpPr>
                <p:sp>
                  <p:nvSpPr>
                    <p:cNvPr id="58394" name="Line 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018" y="10929"/>
                      <a:ext cx="68" cy="8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 sz="2400"/>
                    </a:p>
                  </p:txBody>
                </p:sp>
                <p:sp>
                  <p:nvSpPr>
                    <p:cNvPr id="58395" name="Line 2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109" y="10938"/>
                      <a:ext cx="68" cy="8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 sz="2400"/>
                    </a:p>
                  </p:txBody>
                </p:sp>
              </p:grpSp>
              <p:sp>
                <p:nvSpPr>
                  <p:cNvPr id="58396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6687" y="14388"/>
                    <a:ext cx="57" cy="5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5839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6792" y="14196"/>
                  <a:ext cx="68" cy="8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8398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6712" y="14199"/>
                  <a:ext cx="68" cy="8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839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6627" y="14196"/>
                  <a:ext cx="68" cy="8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58400" name="Line 32"/>
            <p:cNvSpPr>
              <a:spLocks noChangeShapeType="1"/>
            </p:cNvSpPr>
            <p:nvPr/>
          </p:nvSpPr>
          <p:spPr bwMode="auto">
            <a:xfrm flipH="1">
              <a:off x="3094" y="10938"/>
              <a:ext cx="1251" cy="4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01" name="Line 33"/>
            <p:cNvSpPr>
              <a:spLocks noChangeShapeType="1"/>
            </p:cNvSpPr>
            <p:nvPr/>
          </p:nvSpPr>
          <p:spPr bwMode="auto">
            <a:xfrm flipV="1">
              <a:off x="3344" y="11960"/>
              <a:ext cx="156" cy="20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02" name="Line 34"/>
            <p:cNvSpPr>
              <a:spLocks noChangeShapeType="1"/>
            </p:cNvSpPr>
            <p:nvPr/>
          </p:nvSpPr>
          <p:spPr bwMode="auto">
            <a:xfrm>
              <a:off x="2761" y="11015"/>
              <a:ext cx="2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03" name="Line 35"/>
            <p:cNvSpPr>
              <a:spLocks noChangeShapeType="1"/>
            </p:cNvSpPr>
            <p:nvPr/>
          </p:nvSpPr>
          <p:spPr bwMode="auto">
            <a:xfrm rot="1800000" flipV="1">
              <a:off x="2885" y="11290"/>
              <a:ext cx="156" cy="20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04" name="Line 36"/>
            <p:cNvSpPr>
              <a:spLocks noChangeShapeType="1"/>
            </p:cNvSpPr>
            <p:nvPr/>
          </p:nvSpPr>
          <p:spPr bwMode="auto">
            <a:xfrm rot="600000" flipV="1">
              <a:off x="3052" y="11650"/>
              <a:ext cx="157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05" name="Line 37"/>
            <p:cNvSpPr>
              <a:spLocks noChangeShapeType="1"/>
            </p:cNvSpPr>
            <p:nvPr/>
          </p:nvSpPr>
          <p:spPr bwMode="auto">
            <a:xfrm rot="19800000">
              <a:off x="2842" y="10507"/>
              <a:ext cx="156" cy="20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06" name="Line 38"/>
            <p:cNvSpPr>
              <a:spLocks noChangeShapeType="1"/>
            </p:cNvSpPr>
            <p:nvPr/>
          </p:nvSpPr>
          <p:spPr bwMode="auto">
            <a:xfrm flipV="1">
              <a:off x="3709" y="12161"/>
              <a:ext cx="156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07" name="Arc 39"/>
            <p:cNvSpPr>
              <a:spLocks/>
            </p:cNvSpPr>
            <p:nvPr/>
          </p:nvSpPr>
          <p:spPr bwMode="auto">
            <a:xfrm flipH="1">
              <a:off x="4323" y="10475"/>
              <a:ext cx="1502" cy="1077"/>
            </a:xfrm>
            <a:custGeom>
              <a:avLst/>
              <a:gdLst>
                <a:gd name="G0" fmla="+- 0 0 0"/>
                <a:gd name="G1" fmla="+- 20820 0 0"/>
                <a:gd name="G2" fmla="+- 21600 0 0"/>
                <a:gd name="T0" fmla="*/ 5750 w 21600"/>
                <a:gd name="T1" fmla="*/ 0 h 20820"/>
                <a:gd name="T2" fmla="*/ 21600 w 21600"/>
                <a:gd name="T3" fmla="*/ 20820 h 20820"/>
                <a:gd name="T4" fmla="*/ 0 w 21600"/>
                <a:gd name="T5" fmla="*/ 20820 h 20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0820" fill="none" extrusionOk="0">
                  <a:moveTo>
                    <a:pt x="5750" y="-1"/>
                  </a:moveTo>
                  <a:cubicBezTo>
                    <a:pt x="15114" y="2585"/>
                    <a:pt x="21600" y="11105"/>
                    <a:pt x="21600" y="20820"/>
                  </a:cubicBezTo>
                </a:path>
                <a:path w="21600" h="20820" stroke="0" extrusionOk="0">
                  <a:moveTo>
                    <a:pt x="5750" y="-1"/>
                  </a:moveTo>
                  <a:cubicBezTo>
                    <a:pt x="15114" y="2585"/>
                    <a:pt x="21600" y="11105"/>
                    <a:pt x="21600" y="20820"/>
                  </a:cubicBezTo>
                  <a:lnTo>
                    <a:pt x="0" y="2082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08" name="Line 40"/>
            <p:cNvSpPr>
              <a:spLocks noChangeShapeType="1"/>
            </p:cNvSpPr>
            <p:nvPr/>
          </p:nvSpPr>
          <p:spPr bwMode="auto">
            <a:xfrm>
              <a:off x="6265" y="9022"/>
              <a:ext cx="0" cy="35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10" name="Group 41"/>
            <p:cNvGrpSpPr>
              <a:grpSpLocks/>
            </p:cNvGrpSpPr>
            <p:nvPr/>
          </p:nvGrpSpPr>
          <p:grpSpPr bwMode="auto">
            <a:xfrm>
              <a:off x="5470" y="10698"/>
              <a:ext cx="811" cy="1179"/>
              <a:chOff x="7034" y="10473"/>
              <a:chExt cx="811" cy="1179"/>
            </a:xfrm>
          </p:grpSpPr>
          <p:sp>
            <p:nvSpPr>
              <p:cNvPr id="58410" name="Oval 42"/>
              <p:cNvSpPr>
                <a:spLocks noChangeArrowheads="1"/>
              </p:cNvSpPr>
              <p:nvPr/>
            </p:nvSpPr>
            <p:spPr bwMode="auto">
              <a:xfrm>
                <a:off x="7788" y="10473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411" name="Oval 43"/>
              <p:cNvSpPr>
                <a:spLocks noChangeArrowheads="1"/>
              </p:cNvSpPr>
              <p:nvPr/>
            </p:nvSpPr>
            <p:spPr bwMode="auto">
              <a:xfrm>
                <a:off x="7034" y="11595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412" name="Line 44"/>
              <p:cNvSpPr>
                <a:spLocks noChangeShapeType="1"/>
              </p:cNvSpPr>
              <p:nvPr/>
            </p:nvSpPr>
            <p:spPr bwMode="auto">
              <a:xfrm flipH="1">
                <a:off x="7064" y="10533"/>
                <a:ext cx="724" cy="10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58413" name="Line 45"/>
            <p:cNvSpPr>
              <a:spLocks noChangeShapeType="1"/>
            </p:cNvSpPr>
            <p:nvPr/>
          </p:nvSpPr>
          <p:spPr bwMode="auto">
            <a:xfrm rot="1200000">
              <a:off x="4983" y="11625"/>
              <a:ext cx="543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14" name="Line 46"/>
            <p:cNvSpPr>
              <a:spLocks noChangeShapeType="1"/>
            </p:cNvSpPr>
            <p:nvPr/>
          </p:nvSpPr>
          <p:spPr bwMode="auto">
            <a:xfrm>
              <a:off x="4711" y="10830"/>
              <a:ext cx="181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15" name="Arc 47"/>
            <p:cNvSpPr>
              <a:spLocks/>
            </p:cNvSpPr>
            <p:nvPr/>
          </p:nvSpPr>
          <p:spPr bwMode="auto">
            <a:xfrm rot="19200000" flipH="1" flipV="1">
              <a:off x="4861" y="11452"/>
              <a:ext cx="113" cy="113"/>
            </a:xfrm>
            <a:custGeom>
              <a:avLst/>
              <a:gdLst>
                <a:gd name="G0" fmla="+- 1365 0 0"/>
                <a:gd name="G1" fmla="+- 21600 0 0"/>
                <a:gd name="G2" fmla="+- 21600 0 0"/>
                <a:gd name="T0" fmla="*/ 1365 w 22965"/>
                <a:gd name="T1" fmla="*/ 0 h 43200"/>
                <a:gd name="T2" fmla="*/ 0 w 22965"/>
                <a:gd name="T3" fmla="*/ 43157 h 43200"/>
                <a:gd name="T4" fmla="*/ 1365 w 2296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65" h="43200" fill="none" extrusionOk="0">
                  <a:moveTo>
                    <a:pt x="1364" y="0"/>
                  </a:moveTo>
                  <a:cubicBezTo>
                    <a:pt x="13294" y="0"/>
                    <a:pt x="22965" y="9670"/>
                    <a:pt x="22965" y="21600"/>
                  </a:cubicBezTo>
                  <a:cubicBezTo>
                    <a:pt x="22965" y="33529"/>
                    <a:pt x="13294" y="43200"/>
                    <a:pt x="1365" y="43200"/>
                  </a:cubicBezTo>
                  <a:cubicBezTo>
                    <a:pt x="909" y="43200"/>
                    <a:pt x="454" y="43185"/>
                    <a:pt x="0" y="43156"/>
                  </a:cubicBezTo>
                </a:path>
                <a:path w="22965" h="43200" stroke="0" extrusionOk="0">
                  <a:moveTo>
                    <a:pt x="1364" y="0"/>
                  </a:moveTo>
                  <a:cubicBezTo>
                    <a:pt x="13294" y="0"/>
                    <a:pt x="22965" y="9670"/>
                    <a:pt x="22965" y="21600"/>
                  </a:cubicBezTo>
                  <a:cubicBezTo>
                    <a:pt x="22965" y="33529"/>
                    <a:pt x="13294" y="43200"/>
                    <a:pt x="1365" y="43200"/>
                  </a:cubicBezTo>
                  <a:cubicBezTo>
                    <a:pt x="909" y="43200"/>
                    <a:pt x="454" y="43185"/>
                    <a:pt x="0" y="43156"/>
                  </a:cubicBezTo>
                  <a:lnTo>
                    <a:pt x="1365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16" name="Text Box 48"/>
            <p:cNvSpPr txBox="1">
              <a:spLocks noChangeArrowheads="1"/>
            </p:cNvSpPr>
            <p:nvPr/>
          </p:nvSpPr>
          <p:spPr bwMode="auto">
            <a:xfrm>
              <a:off x="5963" y="8460"/>
              <a:ext cx="543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58417" name="Text Box 49"/>
            <p:cNvSpPr txBox="1">
              <a:spLocks noChangeArrowheads="1"/>
            </p:cNvSpPr>
            <p:nvPr/>
          </p:nvSpPr>
          <p:spPr bwMode="auto">
            <a:xfrm>
              <a:off x="6144" y="12516"/>
              <a:ext cx="543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58418" name="Text Box 50"/>
            <p:cNvSpPr txBox="1">
              <a:spLocks noChangeArrowheads="1"/>
            </p:cNvSpPr>
            <p:nvPr/>
          </p:nvSpPr>
          <p:spPr bwMode="auto">
            <a:xfrm>
              <a:off x="4515" y="9864"/>
              <a:ext cx="1629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 dirty="0">
                  <a:latin typeface="Times New Roman" pitchFamily="18" charset="0"/>
                </a:rPr>
                <a:t>扇形齿轮</a:t>
              </a:r>
            </a:p>
          </p:txBody>
        </p:sp>
        <p:sp>
          <p:nvSpPr>
            <p:cNvPr id="58419" name="Line 51"/>
            <p:cNvSpPr>
              <a:spLocks noChangeShapeType="1"/>
            </p:cNvSpPr>
            <p:nvPr/>
          </p:nvSpPr>
          <p:spPr bwMode="auto">
            <a:xfrm>
              <a:off x="4877" y="10227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20" name="Text Box 52"/>
            <p:cNvSpPr txBox="1">
              <a:spLocks noChangeArrowheads="1"/>
            </p:cNvSpPr>
            <p:nvPr/>
          </p:nvSpPr>
          <p:spPr bwMode="auto">
            <a:xfrm>
              <a:off x="3294" y="10176"/>
              <a:ext cx="1267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>
                  <a:latin typeface="Times New Roman" pitchFamily="18" charset="0"/>
                </a:rPr>
                <a:t>小齿轮</a:t>
              </a:r>
            </a:p>
          </p:txBody>
        </p:sp>
        <p:sp>
          <p:nvSpPr>
            <p:cNvPr id="58421" name="Line 53"/>
            <p:cNvSpPr>
              <a:spLocks noChangeShapeType="1"/>
            </p:cNvSpPr>
            <p:nvPr/>
          </p:nvSpPr>
          <p:spPr bwMode="auto">
            <a:xfrm>
              <a:off x="3821" y="10602"/>
              <a:ext cx="543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22" name="Line 54"/>
            <p:cNvSpPr>
              <a:spLocks noChangeShapeType="1"/>
            </p:cNvSpPr>
            <p:nvPr/>
          </p:nvSpPr>
          <p:spPr bwMode="auto">
            <a:xfrm>
              <a:off x="5242" y="11736"/>
              <a:ext cx="181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23" name="Text Box 55"/>
            <p:cNvSpPr txBox="1">
              <a:spLocks noChangeArrowheads="1"/>
            </p:cNvSpPr>
            <p:nvPr/>
          </p:nvSpPr>
          <p:spPr bwMode="auto">
            <a:xfrm>
              <a:off x="5782" y="11736"/>
              <a:ext cx="1086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>
                  <a:latin typeface="Times New Roman" pitchFamily="18" charset="0"/>
                </a:rPr>
                <a:t>连杆</a:t>
              </a:r>
            </a:p>
          </p:txBody>
        </p:sp>
        <p:sp>
          <p:nvSpPr>
            <p:cNvPr id="58424" name="Line 56"/>
            <p:cNvSpPr>
              <a:spLocks noChangeShapeType="1"/>
            </p:cNvSpPr>
            <p:nvPr/>
          </p:nvSpPr>
          <p:spPr bwMode="auto">
            <a:xfrm>
              <a:off x="5782" y="11424"/>
              <a:ext cx="362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25" name="Text Box 57"/>
            <p:cNvSpPr txBox="1">
              <a:spLocks noChangeArrowheads="1"/>
            </p:cNvSpPr>
            <p:nvPr/>
          </p:nvSpPr>
          <p:spPr bwMode="auto">
            <a:xfrm>
              <a:off x="5058" y="12321"/>
              <a:ext cx="724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>
                  <a:latin typeface="Times New Roman" pitchFamily="18" charset="0"/>
                </a:rPr>
                <a:t>曲柄</a:t>
              </a:r>
            </a:p>
          </p:txBody>
        </p:sp>
        <p:sp>
          <p:nvSpPr>
            <p:cNvPr id="58426" name="Line 58"/>
            <p:cNvSpPr>
              <a:spLocks noChangeShapeType="1"/>
            </p:cNvSpPr>
            <p:nvPr/>
          </p:nvSpPr>
          <p:spPr bwMode="auto">
            <a:xfrm flipV="1">
              <a:off x="4515" y="13293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8427" name="Text Box 59"/>
            <p:cNvSpPr txBox="1">
              <a:spLocks noChangeArrowheads="1"/>
            </p:cNvSpPr>
            <p:nvPr/>
          </p:nvSpPr>
          <p:spPr bwMode="auto">
            <a:xfrm>
              <a:off x="4515" y="13764"/>
              <a:ext cx="1086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>
                  <a:latin typeface="Times New Roman" pitchFamily="18" charset="0"/>
                </a:rPr>
                <a:t>压力</a:t>
              </a:r>
            </a:p>
          </p:txBody>
        </p:sp>
      </p:grp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4995706" y="127958"/>
            <a:ext cx="3643313" cy="4248150"/>
            <a:chOff x="7502" y="10020"/>
            <a:chExt cx="3331" cy="3900"/>
          </a:xfrm>
        </p:grpSpPr>
        <p:grpSp>
          <p:nvGrpSpPr>
            <p:cNvPr id="12" name="Group 61"/>
            <p:cNvGrpSpPr>
              <a:grpSpLocks/>
            </p:cNvGrpSpPr>
            <p:nvPr/>
          </p:nvGrpSpPr>
          <p:grpSpPr bwMode="auto">
            <a:xfrm>
              <a:off x="7502" y="10020"/>
              <a:ext cx="2443" cy="3432"/>
              <a:chOff x="7502" y="10020"/>
              <a:chExt cx="2443" cy="3432"/>
            </a:xfrm>
          </p:grpSpPr>
          <p:sp>
            <p:nvSpPr>
              <p:cNvPr id="58430" name="Line 62"/>
              <p:cNvSpPr>
                <a:spLocks noChangeShapeType="1"/>
              </p:cNvSpPr>
              <p:nvPr/>
            </p:nvSpPr>
            <p:spPr bwMode="auto">
              <a:xfrm flipH="1">
                <a:off x="8875" y="10800"/>
                <a:ext cx="68" cy="8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grpSp>
            <p:nvGrpSpPr>
              <p:cNvPr id="13" name="Group 63"/>
              <p:cNvGrpSpPr>
                <a:grpSpLocks/>
              </p:cNvGrpSpPr>
              <p:nvPr/>
            </p:nvGrpSpPr>
            <p:grpSpPr bwMode="auto">
              <a:xfrm>
                <a:off x="8105" y="11736"/>
                <a:ext cx="811" cy="1179"/>
                <a:chOff x="7034" y="10473"/>
                <a:chExt cx="811" cy="1179"/>
              </a:xfrm>
            </p:grpSpPr>
            <p:sp>
              <p:nvSpPr>
                <p:cNvPr id="58432" name="Oval 64"/>
                <p:cNvSpPr>
                  <a:spLocks noChangeArrowheads="1"/>
                </p:cNvSpPr>
                <p:nvPr/>
              </p:nvSpPr>
              <p:spPr bwMode="auto">
                <a:xfrm>
                  <a:off x="7788" y="10473"/>
                  <a:ext cx="57" cy="5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8433" name="Oval 65"/>
                <p:cNvSpPr>
                  <a:spLocks noChangeArrowheads="1"/>
                </p:cNvSpPr>
                <p:nvPr/>
              </p:nvSpPr>
              <p:spPr bwMode="auto">
                <a:xfrm>
                  <a:off x="7034" y="11595"/>
                  <a:ext cx="57" cy="5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8434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7064" y="10533"/>
                  <a:ext cx="724" cy="109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sp>
            <p:nvSpPr>
              <p:cNvPr id="58435" name="Line 67"/>
              <p:cNvSpPr>
                <a:spLocks noChangeShapeType="1"/>
              </p:cNvSpPr>
              <p:nvPr/>
            </p:nvSpPr>
            <p:spPr bwMode="auto">
              <a:xfrm rot="1200000">
                <a:off x="7608" y="12657"/>
                <a:ext cx="543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grpSp>
            <p:nvGrpSpPr>
              <p:cNvPr id="14" name="Group 68"/>
              <p:cNvGrpSpPr>
                <a:grpSpLocks/>
              </p:cNvGrpSpPr>
              <p:nvPr/>
            </p:nvGrpSpPr>
            <p:grpSpPr bwMode="auto">
              <a:xfrm>
                <a:off x="7502" y="12315"/>
                <a:ext cx="283" cy="249"/>
                <a:chOff x="6582" y="14196"/>
                <a:chExt cx="283" cy="249"/>
              </a:xfrm>
            </p:grpSpPr>
            <p:sp>
              <p:nvSpPr>
                <p:cNvPr id="58437" name="Line 69"/>
                <p:cNvSpPr>
                  <a:spLocks noChangeShapeType="1"/>
                </p:cNvSpPr>
                <p:nvPr/>
              </p:nvSpPr>
              <p:spPr bwMode="auto">
                <a:xfrm>
                  <a:off x="6582" y="14277"/>
                  <a:ext cx="28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grpSp>
              <p:nvGrpSpPr>
                <p:cNvPr id="15" name="Group 70"/>
                <p:cNvGrpSpPr>
                  <a:grpSpLocks/>
                </p:cNvGrpSpPr>
                <p:nvPr/>
              </p:nvGrpSpPr>
              <p:grpSpPr bwMode="auto">
                <a:xfrm>
                  <a:off x="6641" y="14294"/>
                  <a:ext cx="159" cy="151"/>
                  <a:chOff x="6641" y="14294"/>
                  <a:chExt cx="159" cy="151"/>
                </a:xfrm>
              </p:grpSpPr>
              <p:grpSp>
                <p:nvGrpSpPr>
                  <p:cNvPr id="16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6641" y="14294"/>
                    <a:ext cx="159" cy="94"/>
                    <a:chOff x="7018" y="10929"/>
                    <a:chExt cx="159" cy="94"/>
                  </a:xfrm>
                </p:grpSpPr>
                <p:sp>
                  <p:nvSpPr>
                    <p:cNvPr id="58440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018" y="10929"/>
                      <a:ext cx="68" cy="8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 sz="2400"/>
                    </a:p>
                  </p:txBody>
                </p:sp>
                <p:sp>
                  <p:nvSpPr>
                    <p:cNvPr id="58441" name="Line 7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109" y="10938"/>
                      <a:ext cx="68" cy="85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 sz="2400"/>
                    </a:p>
                  </p:txBody>
                </p:sp>
              </p:grpSp>
              <p:sp>
                <p:nvSpPr>
                  <p:cNvPr id="58442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6687" y="14388"/>
                    <a:ext cx="57" cy="5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58443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6792" y="14196"/>
                  <a:ext cx="68" cy="8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8444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6712" y="14199"/>
                  <a:ext cx="68" cy="8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8445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6627" y="14196"/>
                  <a:ext cx="68" cy="8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78"/>
              <p:cNvGrpSpPr>
                <a:grpSpLocks/>
              </p:cNvGrpSpPr>
              <p:nvPr/>
            </p:nvGrpSpPr>
            <p:grpSpPr bwMode="auto">
              <a:xfrm>
                <a:off x="8738" y="11580"/>
                <a:ext cx="264" cy="312"/>
                <a:chOff x="8738" y="11580"/>
                <a:chExt cx="264" cy="312"/>
              </a:xfrm>
            </p:grpSpPr>
            <p:sp>
              <p:nvSpPr>
                <p:cNvPr id="58447" name="Line 79"/>
                <p:cNvSpPr>
                  <a:spLocks noChangeShapeType="1"/>
                </p:cNvSpPr>
                <p:nvPr/>
              </p:nvSpPr>
              <p:spPr bwMode="auto">
                <a:xfrm>
                  <a:off x="8753" y="11583"/>
                  <a:ext cx="24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8448" name="Line 80"/>
                <p:cNvSpPr>
                  <a:spLocks noChangeShapeType="1"/>
                </p:cNvSpPr>
                <p:nvPr/>
              </p:nvSpPr>
              <p:spPr bwMode="auto">
                <a:xfrm>
                  <a:off x="8752" y="11880"/>
                  <a:ext cx="24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8449" name="Line 81"/>
                <p:cNvSpPr>
                  <a:spLocks noChangeShapeType="1"/>
                </p:cNvSpPr>
                <p:nvPr/>
              </p:nvSpPr>
              <p:spPr bwMode="auto">
                <a:xfrm>
                  <a:off x="8738" y="11580"/>
                  <a:ext cx="0" cy="3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8450" name="Line 82"/>
                <p:cNvSpPr>
                  <a:spLocks noChangeShapeType="1"/>
                </p:cNvSpPr>
                <p:nvPr/>
              </p:nvSpPr>
              <p:spPr bwMode="auto">
                <a:xfrm>
                  <a:off x="8978" y="11580"/>
                  <a:ext cx="0" cy="3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sp>
            <p:nvSpPr>
              <p:cNvPr id="58451" name="Line 83"/>
              <p:cNvSpPr>
                <a:spLocks noChangeShapeType="1"/>
              </p:cNvSpPr>
              <p:nvPr/>
            </p:nvSpPr>
            <p:spPr bwMode="auto">
              <a:xfrm>
                <a:off x="8859" y="10644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452" name="Line 84"/>
              <p:cNvSpPr>
                <a:spLocks noChangeShapeType="1"/>
              </p:cNvSpPr>
              <p:nvPr/>
            </p:nvSpPr>
            <p:spPr bwMode="auto">
              <a:xfrm flipH="1">
                <a:off x="8860" y="11070"/>
                <a:ext cx="68" cy="8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453" name="Line 85"/>
              <p:cNvSpPr>
                <a:spLocks noChangeShapeType="1"/>
              </p:cNvSpPr>
              <p:nvPr/>
            </p:nvSpPr>
            <p:spPr bwMode="auto">
              <a:xfrm flipH="1">
                <a:off x="8859" y="11250"/>
                <a:ext cx="68" cy="8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454" name="Line 86"/>
              <p:cNvSpPr>
                <a:spLocks noChangeShapeType="1"/>
              </p:cNvSpPr>
              <p:nvPr/>
            </p:nvSpPr>
            <p:spPr bwMode="auto">
              <a:xfrm flipH="1">
                <a:off x="8859" y="10956"/>
                <a:ext cx="68" cy="8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455" name="Line 87"/>
              <p:cNvSpPr>
                <a:spLocks noChangeShapeType="1"/>
              </p:cNvSpPr>
              <p:nvPr/>
            </p:nvSpPr>
            <p:spPr bwMode="auto">
              <a:xfrm>
                <a:off x="8874" y="11886"/>
                <a:ext cx="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456" name="Text Box 88"/>
              <p:cNvSpPr txBox="1">
                <a:spLocks noChangeArrowheads="1"/>
              </p:cNvSpPr>
              <p:nvPr/>
            </p:nvSpPr>
            <p:spPr bwMode="auto">
              <a:xfrm>
                <a:off x="8678" y="12984"/>
                <a:ext cx="543" cy="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0" hangingPunct="0"/>
                <a:r>
                  <a:rPr lang="en-US" altLang="zh-CN" sz="2400" b="1">
                    <a:latin typeface="Times New Roman" pitchFamily="18" charset="0"/>
                  </a:rPr>
                  <a:t>x</a:t>
                </a:r>
              </a:p>
            </p:txBody>
          </p:sp>
          <p:sp>
            <p:nvSpPr>
              <p:cNvPr id="58457" name="Text Box 89"/>
              <p:cNvSpPr txBox="1">
                <a:spLocks noChangeArrowheads="1"/>
              </p:cNvSpPr>
              <p:nvPr/>
            </p:nvSpPr>
            <p:spPr bwMode="auto">
              <a:xfrm>
                <a:off x="8678" y="10020"/>
                <a:ext cx="543" cy="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0" hangingPunct="0"/>
                <a:r>
                  <a:rPr lang="en-US" altLang="zh-CN" sz="2400" b="1">
                    <a:latin typeface="Times New Roman" pitchFamily="18" charset="0"/>
                  </a:rPr>
                  <a:t>x</a:t>
                </a:r>
              </a:p>
            </p:txBody>
          </p:sp>
          <p:sp>
            <p:nvSpPr>
              <p:cNvPr id="58458" name="Text Box 90"/>
              <p:cNvSpPr txBox="1">
                <a:spLocks noChangeArrowheads="1"/>
              </p:cNvSpPr>
              <p:nvPr/>
            </p:nvSpPr>
            <p:spPr bwMode="auto">
              <a:xfrm>
                <a:off x="9040" y="11424"/>
                <a:ext cx="905" cy="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0" hangingPunct="0"/>
                <a:r>
                  <a:rPr lang="zh-CN" altLang="en-US" sz="2400" b="1">
                    <a:latin typeface="Times New Roman" pitchFamily="18" charset="0"/>
                  </a:rPr>
                  <a:t>滑块</a:t>
                </a:r>
              </a:p>
            </p:txBody>
          </p:sp>
        </p:grpSp>
        <p:sp>
          <p:nvSpPr>
            <p:cNvPr id="58459" name="Text Box 91"/>
            <p:cNvSpPr txBox="1">
              <a:spLocks noChangeArrowheads="1"/>
            </p:cNvSpPr>
            <p:nvPr/>
          </p:nvSpPr>
          <p:spPr bwMode="auto">
            <a:xfrm>
              <a:off x="8299" y="13452"/>
              <a:ext cx="2534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 dirty="0">
                  <a:latin typeface="Times New Roman" pitchFamily="18" charset="0"/>
                </a:rPr>
                <a:t>曲柄滑块机构</a:t>
              </a:r>
            </a:p>
          </p:txBody>
        </p:sp>
      </p:grpSp>
      <p:sp>
        <p:nvSpPr>
          <p:cNvPr id="58461" name="Line 93"/>
          <p:cNvSpPr>
            <a:spLocks noChangeShapeType="1"/>
          </p:cNvSpPr>
          <p:nvPr/>
        </p:nvSpPr>
        <p:spPr bwMode="auto">
          <a:xfrm>
            <a:off x="5776472" y="5041712"/>
            <a:ext cx="457200" cy="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Group 98"/>
          <p:cNvGrpSpPr>
            <a:grpSpLocks/>
          </p:cNvGrpSpPr>
          <p:nvPr/>
        </p:nvGrpSpPr>
        <p:grpSpPr bwMode="auto">
          <a:xfrm>
            <a:off x="4362014" y="4624704"/>
            <a:ext cx="4419600" cy="901700"/>
            <a:chOff x="2517" y="3430"/>
            <a:chExt cx="2784" cy="568"/>
          </a:xfrm>
        </p:grpSpPr>
        <p:sp>
          <p:nvSpPr>
            <p:cNvPr id="58463" name="Oval 95"/>
            <p:cNvSpPr>
              <a:spLocks noChangeArrowheads="1"/>
            </p:cNvSpPr>
            <p:nvPr/>
          </p:nvSpPr>
          <p:spPr bwMode="auto">
            <a:xfrm>
              <a:off x="2517" y="3499"/>
              <a:ext cx="912" cy="33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58464" name="Oval 96"/>
            <p:cNvSpPr>
              <a:spLocks noChangeArrowheads="1"/>
            </p:cNvSpPr>
            <p:nvPr/>
          </p:nvSpPr>
          <p:spPr bwMode="auto">
            <a:xfrm>
              <a:off x="2751" y="3430"/>
              <a:ext cx="453" cy="453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58465" name="Text Box 97"/>
            <p:cNvSpPr txBox="1">
              <a:spLocks noChangeArrowheads="1"/>
            </p:cNvSpPr>
            <p:nvPr/>
          </p:nvSpPr>
          <p:spPr bwMode="auto">
            <a:xfrm>
              <a:off x="3732" y="3475"/>
              <a:ext cx="1569" cy="523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</a:rPr>
                <a:t>未测量时弹簧管截面截面截面</a:t>
              </a:r>
              <a:endParaRPr kumimoji="1" lang="en-US" altLang="zh-CN" sz="2400" b="1" dirty="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147" name="Picture 3" descr="图片3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79712" y="1124744"/>
            <a:ext cx="4678376" cy="4751387"/>
          </a:xfrm>
          <a:noFill/>
          <a:ln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6" name="Text Box 4"/>
          <p:cNvSpPr txBox="1">
            <a:spLocks noChangeArrowheads="1"/>
          </p:cNvSpPr>
          <p:nvPr/>
        </p:nvSpPr>
        <p:spPr bwMode="auto">
          <a:xfrm>
            <a:off x="468313" y="1125538"/>
            <a:ext cx="2233612" cy="4572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663300"/>
              </a:buClr>
              <a:buFont typeface="Wingdings" pitchFamily="2" charset="2"/>
              <a:buNone/>
            </a:pPr>
            <a:r>
              <a:rPr kumimoji="1" lang="zh-CN" altLang="en-US" sz="2400" b="1" dirty="0">
                <a:latin typeface="宋体" pitchFamily="2" charset="-122"/>
              </a:rPr>
              <a:t> 弹簧管压力表</a:t>
            </a:r>
            <a:r>
              <a:rPr kumimoji="1" lang="zh-CN" altLang="en-US" sz="2400" dirty="0">
                <a:solidFill>
                  <a:srgbClr val="00CC99"/>
                </a:solidFill>
                <a:latin typeface="宋体" pitchFamily="2" charset="-122"/>
              </a:rPr>
              <a:t> </a:t>
            </a:r>
          </a:p>
        </p:txBody>
      </p:sp>
      <p:pic>
        <p:nvPicPr>
          <p:cNvPr id="827398" name="Picture 6" descr="弹簧管压力表DN 63 型号系列BA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89138"/>
            <a:ext cx="3021013" cy="3276600"/>
          </a:xfrm>
          <a:prstGeom prst="rect">
            <a:avLst/>
          </a:prstGeom>
          <a:noFill/>
        </p:spPr>
      </p:pic>
      <p:sp>
        <p:nvSpPr>
          <p:cNvPr id="827426" name="Text Box 34"/>
          <p:cNvSpPr txBox="1">
            <a:spLocks noChangeArrowheads="1"/>
          </p:cNvSpPr>
          <p:nvPr/>
        </p:nvSpPr>
        <p:spPr bwMode="auto">
          <a:xfrm>
            <a:off x="533400" y="5715000"/>
            <a:ext cx="8280400" cy="822325"/>
          </a:xfrm>
          <a:prstGeom prst="rect">
            <a:avLst/>
          </a:prstGeom>
          <a:solidFill>
            <a:srgbClr val="99CCFF">
              <a:alpha val="8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注意</a:t>
            </a:r>
            <a:r>
              <a:rPr lang="zh-CN" altLang="en-US" sz="24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弹簧管自由端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的位移量一般很小，直接显示有困难，所以必须通过放大机构才能指示出来。 </a:t>
            </a:r>
          </a:p>
        </p:txBody>
      </p:sp>
      <p:pic>
        <p:nvPicPr>
          <p:cNvPr id="827427" name="Picture 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6238" y="0"/>
            <a:ext cx="6227762" cy="54800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76672"/>
            <a:ext cx="8229600" cy="4525963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latin typeface="Times New Roman" pitchFamily="18" charset="0"/>
              </a:rPr>
              <a:t>弹簧管中心角的相对变化与压力之间的关系式</a:t>
            </a:r>
          </a:p>
          <a:p>
            <a:pPr>
              <a:spcBef>
                <a:spcPct val="50000"/>
              </a:spcBef>
            </a:pPr>
            <a:endParaRPr kumimoji="1" lang="zh-CN" altLang="en-US" sz="2800" b="1" dirty="0" smtClean="0">
              <a:latin typeface="Times New Roman" pitchFamily="18" charset="0"/>
            </a:endParaRPr>
          </a:p>
          <a:p>
            <a:pPr>
              <a:buNone/>
            </a:pPr>
            <a:endParaRPr lang="zh-CN" altLang="en-US" sz="2800" dirty="0"/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763688" y="1484784"/>
          <a:ext cx="4678362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Equation" r:id="rId3" imgW="2197080" imgH="888840" progId="Equation.DSMT4">
                  <p:embed/>
                </p:oleObj>
              </mc:Choice>
              <mc:Fallback>
                <p:oleObj name="Equation" r:id="rId3" imgW="2197080" imgH="8888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484784"/>
                        <a:ext cx="4678362" cy="188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1259632" y="3501008"/>
          <a:ext cx="6396038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Equation" r:id="rId5" imgW="2920680" imgH="634680" progId="Equation.DSMT4">
                  <p:embed/>
                </p:oleObj>
              </mc:Choice>
              <mc:Fallback>
                <p:oleObj name="Equation" r:id="rId5" imgW="2920680" imgH="6346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501008"/>
                        <a:ext cx="6396038" cy="153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827584" y="1340768"/>
          <a:ext cx="6604018" cy="1143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Equation" r:id="rId3" imgW="2895480" imgH="457200" progId="Equation.DSMT4">
                  <p:embed/>
                </p:oleObj>
              </mc:Choice>
              <mc:Fallback>
                <p:oleObj name="Equation" r:id="rId3" imgW="2895480" imgH="457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340768"/>
                        <a:ext cx="6604018" cy="11430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1043608" y="2636912"/>
          <a:ext cx="5112568" cy="243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Equation" r:id="rId5" imgW="1701720" imgH="1079280" progId="Equation.DSMT4">
                  <p:embed/>
                </p:oleObj>
              </mc:Choice>
              <mc:Fallback>
                <p:oleObj name="Equation" r:id="rId5" imgW="1701720" imgH="10792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636912"/>
                        <a:ext cx="5112568" cy="2431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755576" y="1556792"/>
          <a:ext cx="7201172" cy="2426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Equation" r:id="rId3" imgW="2438280" imgH="939600" progId="Equation.DSMT4">
                  <p:embed/>
                </p:oleObj>
              </mc:Choice>
              <mc:Fallback>
                <p:oleObj name="Equation" r:id="rId3" imgW="2438280" imgH="939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556792"/>
                        <a:ext cx="7201172" cy="24263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3568" y="476672"/>
            <a:ext cx="7601498" cy="41148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800" b="1" dirty="0">
                <a:latin typeface="Times New Roman" pitchFamily="18" charset="0"/>
              </a:rPr>
              <a:t>3、使用要求：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静载荷不应超过测量上限的3/4，动载荷不应超过上限的2 /3，不低于上限的1/4。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一般情况下应保证仪表经常工作在刻度尺的2/3附近，即可保证测量精度又能保证仪表的安全操作。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sz="2800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548680"/>
            <a:ext cx="7651750" cy="649288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宋体" pitchFamily="2" charset="-122"/>
              </a:rPr>
              <a:t>    </a:t>
            </a:r>
            <a:r>
              <a:rPr lang="en-US" altLang="zh-CN" sz="3200" b="1" dirty="0" smtClean="0">
                <a:latin typeface="宋体" pitchFamily="2" charset="-122"/>
              </a:rPr>
              <a:t>3.3 </a:t>
            </a:r>
            <a:r>
              <a:rPr lang="zh-CN" altLang="en-US" sz="3200" b="1" dirty="0">
                <a:latin typeface="宋体" pitchFamily="2" charset="-122"/>
              </a:rPr>
              <a:t>电气式压力检测仪表</a:t>
            </a:r>
            <a:endParaRPr lang="en-US" altLang="zh-CN" sz="3200" dirty="0">
              <a:latin typeface="宋体" pitchFamily="2" charset="-122"/>
            </a:endParaRPr>
          </a:p>
        </p:txBody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5786" y="1500174"/>
            <a:ext cx="7416800" cy="395922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800" b="1" dirty="0">
                <a:latin typeface="+mn-ea"/>
              </a:rPr>
              <a:t>电气式压力检测方法一般是用压力敏感元件直接将压力转换成电阻、电荷量等电量的变化。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800" b="1" dirty="0">
                <a:latin typeface="+mn-ea"/>
              </a:rPr>
              <a:t>能实现压力－电量转换的压敏元件主要有压电材料、应变片和压阻元件。</a:t>
            </a:r>
          </a:p>
          <a:p>
            <a:pPr>
              <a:buFont typeface="Wingdings" pitchFamily="2" charset="2"/>
              <a:buNone/>
            </a:pP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571480"/>
            <a:ext cx="7993063" cy="4114800"/>
          </a:xfrm>
        </p:spPr>
        <p:txBody>
          <a:bodyPr/>
          <a:lstStyle/>
          <a:p>
            <a:pPr marL="609600" indent="-609600"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3.3.1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 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压电式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压力计</a:t>
            </a:r>
            <a:endParaRPr lang="en-US" altLang="zh-CN" b="1" dirty="0" smtClean="0">
              <a:solidFill>
                <a:srgbClr val="FF0000"/>
              </a:solidFill>
              <a:latin typeface="Times New Roman" pitchFamily="18" charset="0"/>
              <a:ea typeface="楷体_GB2312" pitchFamily="49" charset="-122"/>
            </a:endParaRPr>
          </a:p>
          <a:p>
            <a:pPr marL="609600" indent="-609600">
              <a:buFont typeface="Wingdings" pitchFamily="2" charset="2"/>
              <a:buNone/>
            </a:pPr>
            <a:endParaRPr lang="zh-CN" altLang="en-US" b="1" dirty="0">
              <a:solidFill>
                <a:srgbClr val="008000"/>
              </a:solidFill>
              <a:latin typeface="+mn-ea"/>
            </a:endParaRPr>
          </a:p>
          <a:p>
            <a:pPr marL="609600" indent="-609600">
              <a:buFont typeface="Wingdings" pitchFamily="2" charset="2"/>
              <a:buChar char="u"/>
            </a:pPr>
            <a:r>
              <a:rPr lang="zh-CN" altLang="en-US" sz="2600" b="1" dirty="0">
                <a:solidFill>
                  <a:srgbClr val="CC3300"/>
                </a:solidFill>
                <a:latin typeface="+mn-ea"/>
              </a:rPr>
              <a:t>压电效应原理</a:t>
            </a:r>
            <a:r>
              <a:rPr lang="zh-CN" altLang="en-US" sz="2600" b="1" dirty="0">
                <a:latin typeface="+mn-ea"/>
              </a:rPr>
              <a:t>：压电材料受压时会在其表面产生电荷，其电荷量与所受的压力成正比。</a:t>
            </a:r>
          </a:p>
          <a:p>
            <a:pPr marL="609600" indent="-609600">
              <a:buFont typeface="Wingdings" pitchFamily="2" charset="2"/>
              <a:buChar char="u"/>
            </a:pPr>
            <a:r>
              <a:rPr lang="zh-CN" altLang="en-US" sz="2600" b="1" dirty="0">
                <a:solidFill>
                  <a:srgbClr val="CC3300"/>
                </a:solidFill>
                <a:latin typeface="+mn-ea"/>
              </a:rPr>
              <a:t>压电材料</a:t>
            </a:r>
            <a:r>
              <a:rPr lang="zh-CN" altLang="en-US" sz="2600" b="1" dirty="0">
                <a:latin typeface="+mn-ea"/>
              </a:rPr>
              <a:t>：单晶体、多晶体</a:t>
            </a:r>
          </a:p>
          <a:p>
            <a:pPr marL="609600" indent="-609600">
              <a:buFont typeface="Wingdings" pitchFamily="2" charset="2"/>
              <a:buChar char="u"/>
            </a:pPr>
            <a:r>
              <a:rPr lang="zh-CN" altLang="en-US" sz="2600" b="1" dirty="0">
                <a:solidFill>
                  <a:srgbClr val="CC3300"/>
                </a:solidFill>
                <a:latin typeface="+mn-ea"/>
              </a:rPr>
              <a:t>特点</a:t>
            </a:r>
            <a:r>
              <a:rPr lang="zh-CN" altLang="en-US" sz="2600" b="1" dirty="0">
                <a:latin typeface="+mn-ea"/>
              </a:rPr>
              <a:t>：结构简单、紧凑，小巧轻便，工作可靠，线性度好，频率响应高，量程范围广；只能用于测量脉冲压力；无需外加电源；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80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80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80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0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0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552" y="1268760"/>
            <a:ext cx="7633097" cy="4319587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/>
              <a:t>（1） 绝对压力：以完全真空作位零标准表示的压力</a:t>
            </a:r>
            <a:r>
              <a:rPr lang="en-US" altLang="zh-CN" sz="2400" b="1" i="1" dirty="0">
                <a:latin typeface="Times New Roman" pitchFamily="18" charset="0"/>
              </a:rPr>
              <a:t>P</a:t>
            </a:r>
            <a:r>
              <a:rPr lang="en-US" altLang="zh-CN" sz="2400" b="1" i="1" baseline="-25000" dirty="0">
                <a:latin typeface="Times New Roman" pitchFamily="18" charset="0"/>
              </a:rPr>
              <a:t>a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 dirty="0"/>
              <a:t>（2） </a:t>
            </a:r>
            <a:r>
              <a:rPr lang="zh-CN" altLang="en-US" sz="2400" b="1" dirty="0"/>
              <a:t>相对压力：以大气压</a:t>
            </a:r>
            <a:r>
              <a:rPr lang="en-US" altLang="zh-CN" sz="2400" b="1" dirty="0"/>
              <a:t>P</a:t>
            </a:r>
            <a:r>
              <a:rPr lang="en-US" altLang="zh-CN" sz="2400" b="1" baseline="-25000" dirty="0"/>
              <a:t>0</a:t>
            </a:r>
            <a:r>
              <a:rPr lang="zh-CN" altLang="en-US" sz="2400" b="1" dirty="0"/>
              <a:t>作零标准表示的压力.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/>
              <a:t>    若相对压力大于零，一般称其为表压</a:t>
            </a:r>
            <a:r>
              <a:rPr lang="en-US" altLang="zh-CN" sz="2400" b="1" i="1" dirty="0"/>
              <a:t>p</a:t>
            </a:r>
            <a:r>
              <a:rPr lang="zh-CN" altLang="en-US" sz="2400" b="1" i="1" baseline="-25000" dirty="0"/>
              <a:t>   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i="1" baseline="-25000" dirty="0"/>
              <a:t>    </a:t>
            </a:r>
            <a:r>
              <a:rPr lang="zh-CN" altLang="en-US" sz="2400" b="1" dirty="0"/>
              <a:t>若相对压力小于零，一般称其为真空度</a:t>
            </a:r>
            <a:r>
              <a:rPr lang="en-US" altLang="zh-CN" sz="2400" b="1" i="1" dirty="0" err="1"/>
              <a:t>p</a:t>
            </a:r>
            <a:r>
              <a:rPr lang="en-US" altLang="zh-CN" sz="2400" b="1" i="1" baseline="-25000" dirty="0" err="1"/>
              <a:t>v</a:t>
            </a:r>
            <a:endParaRPr lang="en-US" altLang="zh-CN" sz="2400" b="1" i="1" baseline="-25000" dirty="0"/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400" b="1" dirty="0"/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 dirty="0"/>
              <a:t>                           </a:t>
            </a:r>
            <a:endParaRPr lang="en-US" altLang="zh-CN" sz="2400" b="1" i="1" dirty="0"/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 dirty="0"/>
              <a:t>    </a:t>
            </a:r>
            <a:endParaRPr lang="en-US" altLang="zh-CN" sz="2400" b="1" dirty="0" smtClean="0"/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400" b="1" dirty="0"/>
          </a:p>
        </p:txBody>
      </p:sp>
      <p:graphicFrame>
        <p:nvGraphicFramePr>
          <p:cNvPr id="117763" name="Object 3"/>
          <p:cNvGraphicFramePr>
            <a:graphicFrameLocks noChangeAspect="1"/>
          </p:cNvGraphicFramePr>
          <p:nvPr/>
        </p:nvGraphicFramePr>
        <p:xfrm>
          <a:off x="1331640" y="3429000"/>
          <a:ext cx="5089547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3" imgW="1688760" imgH="241200" progId="Equation.DSMT4">
                  <p:embed/>
                </p:oleObj>
              </mc:Choice>
              <mc:Fallback>
                <p:oleObj name="Equation" r:id="rId3" imgW="168876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429000"/>
                        <a:ext cx="5089547" cy="6429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755576" y="4077072"/>
            <a:ext cx="669607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2400" b="1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 dirty="0" smtClean="0">
                <a:latin typeface="Times New Roman" pitchFamily="18" charset="0"/>
                <a:cs typeface="Times New Roman" pitchFamily="18" charset="0"/>
              </a:rPr>
              <a:t>）差压： </a:t>
            </a:r>
            <a:r>
              <a:rPr kumimoji="1" lang="zh-CN" altLang="en-US" sz="2400" b="1" i="1" dirty="0" smtClean="0">
                <a:latin typeface="Times New Roman" pitchFamily="18" charset="0"/>
                <a:cs typeface="Times New Roman" pitchFamily="18" charset="0"/>
              </a:rPr>
              <a:t>△</a:t>
            </a:r>
            <a:r>
              <a:rPr kumimoji="1" lang="en-US" altLang="zh-CN" sz="2400" b="1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kumimoji="1" lang="en-US" altLang="zh-CN" sz="2400" b="1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4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kumimoji="1" lang="en-US" altLang="zh-CN" sz="2400" b="1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7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7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17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17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 build="p" autoUpdateAnimBg="0"/>
      <p:bldP spid="1177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8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2656"/>
            <a:ext cx="7521397" cy="580526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5728"/>
            <a:ext cx="8001000" cy="1216026"/>
          </a:xfrm>
        </p:spPr>
        <p:txBody>
          <a:bodyPr/>
          <a:lstStyle/>
          <a:p>
            <a:pPr algn="l"/>
            <a:r>
              <a:rPr lang="en-US" altLang="zh-CN" sz="2800" b="1" dirty="0" smtClean="0"/>
              <a:t>              </a:t>
            </a:r>
            <a:r>
              <a:rPr lang="en-US" altLang="zh-CN" sz="3200" b="1" dirty="0" smtClean="0"/>
              <a:t>3.3.2  </a:t>
            </a:r>
            <a:r>
              <a:rPr lang="zh-CN" altLang="en-US" sz="3200" b="1" dirty="0" smtClean="0"/>
              <a:t>电阻式</a:t>
            </a:r>
            <a:r>
              <a:rPr lang="zh-CN" altLang="en-US" sz="3200" b="1" dirty="0"/>
              <a:t>压力计</a:t>
            </a:r>
            <a:endParaRPr lang="en-US" altLang="zh-CN" sz="3200" b="1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01754"/>
            <a:ext cx="7848872" cy="4267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利用金属导体或半导体的压阻效应和集成电路技术制成的传感器。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用于</a:t>
            </a:r>
            <a:r>
              <a:rPr lang="zh-CN" altLang="en-US" sz="2400" b="1" dirty="0"/>
              <a:t>压力、拉力、压力差和可以转变为力的变化的其他物理量（如液位、加速度、重量、应变、流量、真空度）的测量和控制。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4319587" cy="4824413"/>
          </a:xfrm>
        </p:spPr>
        <p:txBody>
          <a:bodyPr/>
          <a:lstStyle/>
          <a:p>
            <a:pPr marL="571500" indent="-5715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</a:rPr>
              <a:t>、应变式压力计</a:t>
            </a:r>
          </a:p>
          <a:p>
            <a:pPr marL="571500" indent="-571500">
              <a:lnSpc>
                <a:spcPct val="120000"/>
              </a:lnSpc>
              <a:buFont typeface="Wingdings" pitchFamily="2" charset="2"/>
              <a:buNone/>
            </a:pPr>
            <a:endParaRPr lang="zh-CN" altLang="en-US" sz="2800" b="1" dirty="0">
              <a:solidFill>
                <a:srgbClr val="008000"/>
              </a:solidFill>
              <a:latin typeface="宋体" pitchFamily="2" charset="-122"/>
            </a:endParaRPr>
          </a:p>
          <a:p>
            <a:pPr marL="571500" indent="-571500"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800" b="1" dirty="0">
                <a:solidFill>
                  <a:srgbClr val="CC3300"/>
                </a:solidFill>
                <a:latin typeface="宋体" pitchFamily="2" charset="-122"/>
              </a:rPr>
              <a:t>应变片</a:t>
            </a:r>
            <a:r>
              <a:rPr lang="zh-CN" altLang="en-US" sz="2800" b="1" dirty="0">
                <a:latin typeface="宋体" pitchFamily="2" charset="-122"/>
              </a:rPr>
              <a:t>是基于应变效应工作的一种压力敏感元件，当应变片受外力作用产生形变时，应变片的电阻值也将发生相应变化。</a:t>
            </a:r>
          </a:p>
        </p:txBody>
      </p:sp>
      <p:pic>
        <p:nvPicPr>
          <p:cNvPr id="809988" name="Picture 4" descr="DSC002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068960"/>
            <a:ext cx="3240087" cy="3240088"/>
          </a:xfrm>
          <a:prstGeom prst="rect">
            <a:avLst/>
          </a:prstGeom>
          <a:noFill/>
        </p:spPr>
      </p:pic>
      <p:pic>
        <p:nvPicPr>
          <p:cNvPr id="809989" name="Picture 5" descr="L4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0"/>
            <a:ext cx="3600400" cy="299695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Text Box 2"/>
          <p:cNvSpPr txBox="1">
            <a:spLocks noChangeArrowheads="1"/>
          </p:cNvSpPr>
          <p:nvPr/>
        </p:nvSpPr>
        <p:spPr bwMode="auto">
          <a:xfrm>
            <a:off x="838200" y="2857496"/>
            <a:ext cx="7118176" cy="18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1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．金属电阻应变片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丝式、箔式、薄膜式。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(1)</a:t>
            </a:r>
            <a:r>
              <a:rPr kumimoji="1" lang="zh-CN" altLang="en-US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金属丝式应变片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：</a:t>
            </a:r>
          </a:p>
          <a:p>
            <a:pPr algn="just">
              <a:lnSpc>
                <a:spcPct val="120000"/>
              </a:lnSpc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将金属电阻丝粘贴在绝缘基片上，上面覆盖一层薄膜，使它们变成一个整体。 </a:t>
            </a:r>
          </a:p>
        </p:txBody>
      </p:sp>
      <p:sp>
        <p:nvSpPr>
          <p:cNvPr id="831492" name="Text Box 4"/>
          <p:cNvSpPr txBox="1">
            <a:spLocks noChangeArrowheads="1"/>
          </p:cNvSpPr>
          <p:nvPr/>
        </p:nvSpPr>
        <p:spPr bwMode="auto">
          <a:xfrm>
            <a:off x="755576" y="1340768"/>
            <a:ext cx="5184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电阻应变片的分类</a:t>
            </a:r>
          </a:p>
        </p:txBody>
      </p:sp>
      <p:sp>
        <p:nvSpPr>
          <p:cNvPr id="831493" name="AutoShape 5"/>
          <p:cNvSpPr>
            <a:spLocks/>
          </p:cNvSpPr>
          <p:nvPr/>
        </p:nvSpPr>
        <p:spPr bwMode="auto">
          <a:xfrm>
            <a:off x="3491880" y="1196752"/>
            <a:ext cx="215900" cy="1079500"/>
          </a:xfrm>
          <a:prstGeom prst="leftBrace">
            <a:avLst>
              <a:gd name="adj1" fmla="val 41667"/>
              <a:gd name="adj2" fmla="val 53824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1494" name="Text Box 6"/>
          <p:cNvSpPr txBox="1">
            <a:spLocks noChangeArrowheads="1"/>
          </p:cNvSpPr>
          <p:nvPr/>
        </p:nvSpPr>
        <p:spPr bwMode="auto">
          <a:xfrm>
            <a:off x="3786182" y="1142984"/>
            <a:ext cx="3240087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金属电阻应变片</a:t>
            </a:r>
            <a:endParaRPr kumimoji="1" lang="zh-CN" altLang="en-US" sz="2400" dirty="0">
              <a:latin typeface="Times New Roman" pitchFamily="18" charset="0"/>
            </a:endParaRPr>
          </a:p>
        </p:txBody>
      </p:sp>
      <p:sp>
        <p:nvSpPr>
          <p:cNvPr id="831495" name="Text Box 7"/>
          <p:cNvSpPr txBox="1">
            <a:spLocks noChangeArrowheads="1"/>
          </p:cNvSpPr>
          <p:nvPr/>
        </p:nvSpPr>
        <p:spPr bwMode="auto">
          <a:xfrm>
            <a:off x="3643306" y="1928802"/>
            <a:ext cx="3563937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半导体电阻应变片</a:t>
            </a:r>
            <a:endParaRPr kumimoji="1" lang="zh-CN" altLang="en-US" sz="2400" dirty="0">
              <a:latin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3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3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3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3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83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3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3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490" grpId="0" autoUpdateAnimBg="0"/>
      <p:bldP spid="831492" grpId="0"/>
      <p:bldP spid="831493" grpId="0" animBg="1"/>
      <p:bldP spid="831494" grpId="0"/>
      <p:bldP spid="8314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85786" y="1214422"/>
            <a:ext cx="7528920" cy="319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kumimoji="1"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）金属箔式应变片</a:t>
            </a: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利用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光刻、腐蚀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等工艺制成一种很薄的金属箔栅，厚度一般在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0.003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~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0.010 mm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，粘贴在基片上，上面再覆盖一层薄膜而制成</a:t>
            </a: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。</a:t>
            </a:r>
            <a:endParaRPr kumimoji="1"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>
              <a:lnSpc>
                <a:spcPct val="12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其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优点是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表面积和截面积之比大，散热条件好，允许通过的电流较大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，可制成各种需要的形状，便于批量生产。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987824" y="4365104"/>
            <a:ext cx="3071834" cy="1143008"/>
            <a:chOff x="1746" y="2847"/>
            <a:chExt cx="2767" cy="1218"/>
          </a:xfrm>
        </p:grpSpPr>
        <p:sp>
          <p:nvSpPr>
            <p:cNvPr id="4" name="Text Box 9"/>
            <p:cNvSpPr txBox="1">
              <a:spLocks noChangeArrowheads="1"/>
            </p:cNvSpPr>
            <p:nvPr/>
          </p:nvSpPr>
          <p:spPr bwMode="auto">
            <a:xfrm>
              <a:off x="2018" y="3702"/>
              <a:ext cx="2495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         </a:t>
              </a:r>
              <a:r>
                <a:rPr kumimoji="1" lang="zh-CN" altLang="en-US" sz="1800" b="1">
                  <a:solidFill>
                    <a:srgbClr val="FF0000"/>
                  </a:solidFill>
                  <a:latin typeface="Times New Roman" pitchFamily="18" charset="0"/>
                </a:rPr>
                <a:t>箔式应变片</a:t>
              </a:r>
            </a:p>
          </p:txBody>
        </p:sp>
        <p:sp>
          <p:nvSpPr>
            <p:cNvPr id="5" name="Line 10"/>
            <p:cNvSpPr>
              <a:spLocks noChangeShapeType="1"/>
            </p:cNvSpPr>
            <p:nvPr/>
          </p:nvSpPr>
          <p:spPr bwMode="auto">
            <a:xfrm rot="16200000" flipV="1">
              <a:off x="2397" y="2446"/>
              <a:ext cx="2" cy="10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 rot="-5400000">
              <a:off x="1803" y="3347"/>
              <a:ext cx="108" cy="5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 rot="-5400000">
              <a:off x="1812" y="3345"/>
              <a:ext cx="90" cy="54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90" y="54"/>
                </a:cxn>
                <a:cxn ang="0">
                  <a:pos x="90" y="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90" h="54">
                  <a:moveTo>
                    <a:pt x="0" y="54"/>
                  </a:moveTo>
                  <a:lnTo>
                    <a:pt x="90" y="54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</a:path>
              </a:pathLst>
            </a:custGeom>
            <a:solidFill>
              <a:schemeClr val="tx1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 rot="-5400000">
              <a:off x="1810" y="3162"/>
              <a:ext cx="93" cy="5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auto">
            <a:xfrm rot="-5400000">
              <a:off x="1810" y="3162"/>
              <a:ext cx="93" cy="54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92" y="54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92" h="54">
                  <a:moveTo>
                    <a:pt x="0" y="54"/>
                  </a:moveTo>
                  <a:lnTo>
                    <a:pt x="92" y="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</a:path>
              </a:pathLst>
            </a:custGeom>
            <a:solidFill>
              <a:schemeClr val="tx1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 rot="-5400000">
              <a:off x="1811" y="2980"/>
              <a:ext cx="91" cy="5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auto">
            <a:xfrm rot="-5400000">
              <a:off x="1811" y="2980"/>
              <a:ext cx="91" cy="54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91" y="5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91" h="54">
                  <a:moveTo>
                    <a:pt x="0" y="54"/>
                  </a:moveTo>
                  <a:lnTo>
                    <a:pt x="91" y="54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</a:path>
              </a:pathLst>
            </a:custGeom>
            <a:solidFill>
              <a:schemeClr val="tx1"/>
            </a:solidFill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 rot="-5400000">
              <a:off x="1924" y="2671"/>
              <a:ext cx="674" cy="102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3275" y="2847"/>
              <a:ext cx="1036" cy="68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3962" y="2890"/>
              <a:ext cx="213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3873" y="2899"/>
              <a:ext cx="213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3963" y="3109"/>
              <a:ext cx="1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3762" y="2893"/>
              <a:ext cx="214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3657" y="2901"/>
              <a:ext cx="214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3753" y="3109"/>
              <a:ext cx="10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>
              <a:off x="3552" y="2890"/>
              <a:ext cx="214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>
              <a:off x="3858" y="2893"/>
              <a:ext cx="1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>
              <a:off x="3647" y="2899"/>
              <a:ext cx="1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3419" y="2922"/>
              <a:ext cx="213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3387" y="2902"/>
              <a:ext cx="1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0"/>
            <p:cNvSpPr>
              <a:spLocks noChangeShapeType="1"/>
            </p:cNvSpPr>
            <p:nvPr/>
          </p:nvSpPr>
          <p:spPr bwMode="auto">
            <a:xfrm flipV="1">
              <a:off x="3944" y="3266"/>
              <a:ext cx="213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 flipV="1">
              <a:off x="3842" y="3282"/>
              <a:ext cx="202" cy="2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32"/>
            <p:cNvSpPr>
              <a:spLocks noChangeShapeType="1"/>
            </p:cNvSpPr>
            <p:nvPr/>
          </p:nvSpPr>
          <p:spPr bwMode="auto">
            <a:xfrm flipV="1">
              <a:off x="3942" y="3279"/>
              <a:ext cx="1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 flipV="1">
              <a:off x="3741" y="3277"/>
              <a:ext cx="214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 flipV="1">
              <a:off x="3627" y="3277"/>
              <a:ext cx="214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5"/>
            <p:cNvSpPr>
              <a:spLocks noChangeShapeType="1"/>
            </p:cNvSpPr>
            <p:nvPr/>
          </p:nvSpPr>
          <p:spPr bwMode="auto">
            <a:xfrm flipV="1">
              <a:off x="3752" y="3268"/>
              <a:ext cx="10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6"/>
            <p:cNvSpPr>
              <a:spLocks noChangeShapeType="1"/>
            </p:cNvSpPr>
            <p:nvPr/>
          </p:nvSpPr>
          <p:spPr bwMode="auto">
            <a:xfrm flipV="1">
              <a:off x="3531" y="3261"/>
              <a:ext cx="235" cy="2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 flipV="1">
              <a:off x="3855" y="3478"/>
              <a:ext cx="1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 flipV="1">
              <a:off x="3638" y="3485"/>
              <a:ext cx="1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 flipV="1">
              <a:off x="3410" y="3234"/>
              <a:ext cx="214" cy="2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40"/>
            <p:cNvSpPr>
              <a:spLocks noChangeShapeType="1"/>
            </p:cNvSpPr>
            <p:nvPr/>
          </p:nvSpPr>
          <p:spPr bwMode="auto">
            <a:xfrm flipV="1">
              <a:off x="3385" y="3484"/>
              <a:ext cx="15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41"/>
            <p:cNvSpPr>
              <a:spLocks noChangeArrowheads="1"/>
            </p:cNvSpPr>
            <p:nvPr/>
          </p:nvSpPr>
          <p:spPr bwMode="auto">
            <a:xfrm flipH="1">
              <a:off x="3974" y="3275"/>
              <a:ext cx="206" cy="204"/>
            </a:xfrm>
            <a:prstGeom prst="rtTriangl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AutoShape 42"/>
            <p:cNvSpPr>
              <a:spLocks noChangeArrowheads="1"/>
            </p:cNvSpPr>
            <p:nvPr/>
          </p:nvSpPr>
          <p:spPr bwMode="auto">
            <a:xfrm flipH="1" flipV="1">
              <a:off x="3981" y="2894"/>
              <a:ext cx="206" cy="204"/>
            </a:xfrm>
            <a:prstGeom prst="rtTriangl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43"/>
            <p:cNvSpPr>
              <a:spLocks noChangeArrowheads="1"/>
            </p:cNvSpPr>
            <p:nvPr/>
          </p:nvSpPr>
          <p:spPr bwMode="auto">
            <a:xfrm>
              <a:off x="3508" y="3100"/>
              <a:ext cx="145" cy="15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44"/>
            <p:cNvSpPr>
              <a:spLocks noChangeShapeType="1"/>
            </p:cNvSpPr>
            <p:nvPr/>
          </p:nvSpPr>
          <p:spPr bwMode="auto">
            <a:xfrm>
              <a:off x="3348" y="3177"/>
              <a:ext cx="10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5"/>
            <p:cNvSpPr>
              <a:spLocks noChangeShapeType="1"/>
            </p:cNvSpPr>
            <p:nvPr/>
          </p:nvSpPr>
          <p:spPr bwMode="auto">
            <a:xfrm>
              <a:off x="4199" y="2992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46"/>
            <p:cNvSpPr>
              <a:spLocks noChangeShapeType="1"/>
            </p:cNvSpPr>
            <p:nvPr/>
          </p:nvSpPr>
          <p:spPr bwMode="auto">
            <a:xfrm>
              <a:off x="4192" y="3362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 rot="16200000" flipV="1">
              <a:off x="2235" y="2696"/>
              <a:ext cx="0" cy="7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Rectangle 48"/>
            <p:cNvSpPr>
              <a:spLocks noChangeArrowheads="1"/>
            </p:cNvSpPr>
            <p:nvPr/>
          </p:nvSpPr>
          <p:spPr bwMode="auto">
            <a:xfrm rot="-5400000">
              <a:off x="2553" y="3075"/>
              <a:ext cx="107" cy="51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 rot="16200000" flipV="1">
              <a:off x="2235" y="2794"/>
              <a:ext cx="0" cy="7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 rot="16200000" flipV="1">
              <a:off x="2233" y="2875"/>
              <a:ext cx="0" cy="7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51"/>
            <p:cNvSpPr>
              <a:spLocks noChangeArrowheads="1"/>
            </p:cNvSpPr>
            <p:nvPr/>
          </p:nvSpPr>
          <p:spPr bwMode="auto">
            <a:xfrm rot="-5400000">
              <a:off x="2550" y="3254"/>
              <a:ext cx="108" cy="5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52"/>
            <p:cNvSpPr>
              <a:spLocks noChangeShapeType="1"/>
            </p:cNvSpPr>
            <p:nvPr/>
          </p:nvSpPr>
          <p:spPr bwMode="auto">
            <a:xfrm rot="16200000" flipV="1">
              <a:off x="2233" y="2973"/>
              <a:ext cx="0" cy="7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Oval 53"/>
            <p:cNvSpPr>
              <a:spLocks noChangeArrowheads="1"/>
            </p:cNvSpPr>
            <p:nvPr/>
          </p:nvSpPr>
          <p:spPr bwMode="auto">
            <a:xfrm>
              <a:off x="2832" y="2915"/>
              <a:ext cx="157" cy="7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Oval 54"/>
            <p:cNvSpPr>
              <a:spLocks noChangeArrowheads="1"/>
            </p:cNvSpPr>
            <p:nvPr/>
          </p:nvSpPr>
          <p:spPr bwMode="auto">
            <a:xfrm>
              <a:off x="2832" y="3376"/>
              <a:ext cx="157" cy="77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AutoShape 55"/>
            <p:cNvSpPr>
              <a:spLocks noChangeArrowheads="1"/>
            </p:cNvSpPr>
            <p:nvPr/>
          </p:nvSpPr>
          <p:spPr bwMode="auto">
            <a:xfrm rot="-5400000">
              <a:off x="3187" y="3116"/>
              <a:ext cx="563" cy="158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56"/>
            <p:cNvSpPr>
              <a:spLocks noChangeShapeType="1"/>
            </p:cNvSpPr>
            <p:nvPr/>
          </p:nvSpPr>
          <p:spPr bwMode="auto">
            <a:xfrm>
              <a:off x="1846" y="3423"/>
              <a:ext cx="106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71480"/>
            <a:ext cx="3143272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宋体" pitchFamily="2" charset="-122"/>
              </a:rPr>
              <a:t>3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）金属薄膜应变片</a:t>
            </a:r>
            <a:endParaRPr kumimoji="1" lang="zh-CN" altLang="en-US" sz="2400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268760"/>
            <a:ext cx="7072362" cy="3456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 smtClean="0"/>
              <a:t>金属薄膜应变片是采用真空蒸镀或溅射等方法，在薄的基底材料上制成一层金属电阻材料薄膜以形成应变片。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 smtClean="0"/>
              <a:t>厚度在</a:t>
            </a:r>
            <a:r>
              <a:rPr lang="en-US" altLang="zh-CN" sz="2400" b="1" dirty="0" smtClean="0"/>
              <a:t>0.1mm</a:t>
            </a:r>
            <a:r>
              <a:rPr lang="zh-CN" altLang="en-US" sz="2400" b="1" dirty="0" smtClean="0"/>
              <a:t>以下。</a:t>
            </a:r>
            <a:endParaRPr lang="en-US" altLang="zh-CN" sz="2400" b="1" dirty="0" smtClean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 smtClean="0"/>
              <a:t>将产生应变的金属或合金直接沉淀在弹性元件上而不用粘合剂，灵敏度高。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476672"/>
            <a:ext cx="7143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(4)</a:t>
            </a:r>
            <a:r>
              <a:rPr kumimoji="1" lang="zh-CN" altLang="en-US" sz="24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半导体应变片</a:t>
            </a:r>
            <a:endParaRPr kumimoji="1" lang="en-US" altLang="zh-CN" sz="2400" b="1" dirty="0" smtClean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半导体应变片的工作原理是基于半导体材料的</a:t>
            </a:r>
            <a:r>
              <a:rPr kumimoji="1" lang="zh-CN" altLang="en-US" sz="2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压阻效应</a:t>
            </a: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而制成的一种纯电阻性元件</a:t>
            </a:r>
            <a:r>
              <a:rPr kumimoji="1" lang="zh-CN" altLang="en-US" sz="2400" dirty="0" smtClean="0">
                <a:latin typeface="Times New Roman" pitchFamily="18" charset="0"/>
              </a:rPr>
              <a:t> </a:t>
            </a: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。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当半导体材料某一轴向受外力作用时，其电阻率会发生变化。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半导体应变片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比金属应变片灵敏度大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50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～</a:t>
            </a:r>
            <a:r>
              <a:rPr kumimoji="1"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100</a:t>
            </a:r>
            <a:r>
              <a:rPr kumimoji="1"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倍</a:t>
            </a: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，但电阻温度系数大，非线性也大。 </a:t>
            </a:r>
          </a:p>
          <a:p>
            <a:r>
              <a:rPr kumimoji="1" lang="zh-CN" altLang="en-US" sz="24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5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48680"/>
            <a:ext cx="8001000" cy="5105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3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428596" y="0"/>
            <a:ext cx="8286808" cy="61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ct val="5000"/>
              </a:spcBef>
              <a:buClr>
                <a:srgbClr val="FF6600"/>
              </a:buClr>
              <a:buFont typeface="Wingdings" pitchFamily="2" charset="2"/>
              <a:buNone/>
            </a:pPr>
            <a:endParaRPr kumimoji="1" lang="zh-CN" altLang="en-US" sz="2400" b="1" dirty="0">
              <a:latin typeface="宋体" pitchFamily="2" charset="-122"/>
            </a:endParaRPr>
          </a:p>
          <a:p>
            <a:pPr marL="342900" indent="-342900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应变片式压力计由弹性元件、电阻应变片和测量电路组成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。</a:t>
            </a:r>
            <a:endParaRPr kumimoji="1" lang="en-US" altLang="zh-CN" sz="2400" b="1" dirty="0" smtClean="0">
              <a:solidFill>
                <a:srgbClr val="FF0000"/>
              </a:solidFill>
              <a:latin typeface="宋体" pitchFamily="2" charset="-122"/>
            </a:endParaRPr>
          </a:p>
          <a:p>
            <a:pPr marL="342900" indent="-342900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</a:pPr>
            <a:endParaRPr kumimoji="1" lang="zh-CN" altLang="en-US" sz="2400" b="1" dirty="0">
              <a:solidFill>
                <a:srgbClr val="FF0000"/>
              </a:solidFill>
              <a:latin typeface="宋体" pitchFamily="2" charset="-122"/>
            </a:endParaRPr>
          </a:p>
          <a:p>
            <a:pPr marL="742950" lvl="1" indent="-285750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宋体" pitchFamily="2" charset="-122"/>
              </a:rPr>
              <a:t>弹性</a:t>
            </a:r>
            <a:r>
              <a:rPr kumimoji="1" lang="zh-CN" altLang="en-US" sz="2400" b="1" dirty="0" smtClean="0">
                <a:latin typeface="宋体" pitchFamily="2" charset="-122"/>
              </a:rPr>
              <a:t>元件被</a:t>
            </a:r>
            <a:r>
              <a:rPr kumimoji="1" lang="zh-CN" altLang="en-US" sz="2400" b="1" dirty="0">
                <a:latin typeface="宋体" pitchFamily="2" charset="-122"/>
              </a:rPr>
              <a:t>测压力的变化转换为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弹性元件表面的应变</a:t>
            </a:r>
            <a:r>
              <a:rPr kumimoji="1" lang="zh-CN" altLang="en-US" sz="2400" b="1" dirty="0">
                <a:latin typeface="宋体" pitchFamily="2" charset="-122"/>
              </a:rPr>
              <a:t>。</a:t>
            </a:r>
          </a:p>
          <a:p>
            <a:pPr marL="742950" lvl="1" indent="-285750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宋体" pitchFamily="2" charset="-122"/>
              </a:rPr>
              <a:t>电阻应变片粘贴在弹性元件上，将弹性元件的表面应变转换为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应变片电阻值的变化</a:t>
            </a:r>
            <a:r>
              <a:rPr kumimoji="1" lang="zh-CN" altLang="en-US" sz="2400" b="1" dirty="0">
                <a:latin typeface="宋体" pitchFamily="2" charset="-122"/>
              </a:rPr>
              <a:t>。</a:t>
            </a:r>
          </a:p>
          <a:p>
            <a:pPr marL="742950" lvl="1" indent="-285750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 smtClean="0">
                <a:latin typeface="宋体" pitchFamily="2" charset="-122"/>
              </a:rPr>
              <a:t>测量</a:t>
            </a:r>
            <a:r>
              <a:rPr kumimoji="1" lang="zh-CN" altLang="en-US" sz="2400" b="1" dirty="0">
                <a:latin typeface="宋体" pitchFamily="2" charset="-122"/>
              </a:rPr>
              <a:t>电路将应变片电阻值的变化转换</a:t>
            </a:r>
            <a:r>
              <a:rPr kumimoji="1" lang="zh-CN" altLang="en-US" sz="2400" b="1" dirty="0" smtClean="0">
                <a:latin typeface="宋体" pitchFamily="2" charset="-122"/>
              </a:rPr>
              <a:t>为电量。</a:t>
            </a:r>
            <a:endParaRPr kumimoji="1" lang="zh-CN" altLang="en-US" sz="2400" b="1" dirty="0">
              <a:latin typeface="宋体" pitchFamily="2" charset="-122"/>
            </a:endParaRPr>
          </a:p>
          <a:p>
            <a:pPr marL="342900" indent="-342900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kumimoji="1" lang="zh-CN" altLang="en-US" sz="2400" b="1" dirty="0">
                <a:latin typeface="宋体" pitchFamily="2" charset="-122"/>
              </a:rPr>
              <a:t>由于应变片具有较大的电阻温度系数，其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电阻值往往随环境温度而变化</a:t>
            </a:r>
            <a:r>
              <a:rPr kumimoji="1" lang="zh-CN" altLang="en-US" sz="2400" b="1" dirty="0">
                <a:latin typeface="宋体" pitchFamily="2" charset="-122"/>
              </a:rPr>
              <a:t>，因此常采用</a:t>
            </a:r>
            <a:r>
              <a:rPr kumimoji="1" lang="en-US" altLang="zh-CN" sz="2400" b="1" dirty="0">
                <a:latin typeface="宋体" pitchFamily="2" charset="-122"/>
              </a:rPr>
              <a:t>2</a:t>
            </a:r>
            <a:r>
              <a:rPr kumimoji="1" lang="zh-CN" altLang="en-US" sz="2400" b="1" dirty="0">
                <a:latin typeface="宋体" pitchFamily="2" charset="-122"/>
              </a:rPr>
              <a:t>个或</a:t>
            </a:r>
            <a:r>
              <a:rPr kumimoji="1" lang="en-US" altLang="zh-CN" sz="2400" b="1" dirty="0">
                <a:latin typeface="宋体" pitchFamily="2" charset="-122"/>
              </a:rPr>
              <a:t>4</a:t>
            </a:r>
            <a:r>
              <a:rPr kumimoji="1" lang="zh-CN" altLang="en-US" sz="2400" b="1" dirty="0">
                <a:latin typeface="宋体" pitchFamily="2" charset="-122"/>
              </a:rPr>
              <a:t>个静态性能完全相同的应变片，使它们处在同一电桥的不同桥臂上，实现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温度的补偿</a:t>
            </a:r>
            <a:r>
              <a:rPr kumimoji="1" lang="zh-CN" altLang="en-US" sz="2400" b="1" dirty="0">
                <a:latin typeface="宋体" pitchFamily="2" charset="-122"/>
              </a:rPr>
              <a:t>。</a:t>
            </a:r>
          </a:p>
          <a:p>
            <a:pPr marL="342900" indent="-342900">
              <a:lnSpc>
                <a:spcPct val="115000"/>
              </a:lnSpc>
              <a:spcBef>
                <a:spcPct val="5000"/>
              </a:spcBef>
              <a:buClr>
                <a:srgbClr val="FF6600"/>
              </a:buClr>
              <a:buFont typeface="Wingdings" pitchFamily="2" charset="2"/>
              <a:buNone/>
            </a:pPr>
            <a:endParaRPr kumimoji="1" lang="zh-CN" altLang="en-US" sz="2400" b="1" dirty="0">
              <a:latin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3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001000" cy="1216025"/>
          </a:xfrm>
        </p:spPr>
        <p:txBody>
          <a:bodyPr/>
          <a:lstStyle/>
          <a:p>
            <a:pPr algn="l"/>
            <a:r>
              <a:rPr lang="en-US" altLang="zh-CN" sz="2800" b="1" dirty="0"/>
              <a:t>2</a:t>
            </a:r>
            <a:r>
              <a:rPr lang="zh-CN" altLang="en-US" sz="2800" b="1" dirty="0"/>
              <a:t>、压阻式</a:t>
            </a:r>
            <a:r>
              <a:rPr lang="zh-CN" altLang="en-US" sz="2800" b="1" dirty="0" smtClean="0"/>
              <a:t>传感器</a:t>
            </a:r>
            <a:endParaRPr lang="zh-CN" altLang="en-US" sz="2800" dirty="0"/>
          </a:p>
        </p:txBody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216025"/>
            <a:ext cx="7382054" cy="9350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）结构</a:t>
            </a:r>
            <a:r>
              <a:rPr lang="en-US" altLang="zh-CN" sz="2400" b="1" dirty="0" smtClean="0"/>
              <a:t>:</a:t>
            </a:r>
            <a:r>
              <a:rPr lang="zh-CN" altLang="en-US" sz="2400" b="1" dirty="0" smtClean="0"/>
              <a:t>传感器</a:t>
            </a:r>
            <a:r>
              <a:rPr lang="zh-CN" altLang="en-US" sz="2400" b="1" dirty="0"/>
              <a:t>主要由外壳、硅膜片（硅杯）、引线、底座等组成。</a:t>
            </a:r>
          </a:p>
        </p:txBody>
      </p:sp>
      <p:pic>
        <p:nvPicPr>
          <p:cNvPr id="798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8136904" cy="43204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24" y="1285860"/>
            <a:ext cx="7459192" cy="4441825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en-US" altLang="zh-CN" sz="2400" b="1" dirty="0" smtClean="0">
                <a:latin typeface="Times New Roman" pitchFamily="18" charset="0"/>
              </a:rPr>
              <a:t>3</a:t>
            </a:r>
            <a:r>
              <a:rPr kumimoji="1" lang="zh-CN" altLang="en-US" sz="2400" b="1" dirty="0" smtClean="0">
                <a:latin typeface="Times New Roman" pitchFamily="18" charset="0"/>
              </a:rPr>
              <a:t>、</a:t>
            </a:r>
            <a:r>
              <a:rPr kumimoji="1" lang="zh-CN" altLang="en-US" sz="2400" b="1" dirty="0">
                <a:latin typeface="Times New Roman" pitchFamily="18" charset="0"/>
              </a:rPr>
              <a:t>压力单位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   标准单位：1</a:t>
            </a:r>
            <a:r>
              <a:rPr kumimoji="1" lang="en-US" altLang="zh-CN" sz="2400" b="1" dirty="0">
                <a:latin typeface="Times New Roman" pitchFamily="18" charset="0"/>
              </a:rPr>
              <a:t>Pa(</a:t>
            </a:r>
            <a:r>
              <a:rPr kumimoji="1" lang="zh-CN" altLang="en-US" sz="2400" b="1" dirty="0">
                <a:latin typeface="Times New Roman" pitchFamily="18" charset="0"/>
              </a:rPr>
              <a:t>帕斯卡）=1</a:t>
            </a:r>
            <a:r>
              <a:rPr kumimoji="1" lang="en-US" altLang="zh-CN" sz="2400" b="1" dirty="0">
                <a:latin typeface="Times New Roman" pitchFamily="18" charset="0"/>
              </a:rPr>
              <a:t>N/m2</a:t>
            </a:r>
          </a:p>
          <a:p>
            <a:pPr>
              <a:lnSpc>
                <a:spcPct val="150000"/>
              </a:lnSpc>
              <a:spcBef>
                <a:spcPts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itchFamily="18" charset="0"/>
              </a:rPr>
              <a:t>       常用单位：标准大气压 (</a:t>
            </a:r>
            <a:r>
              <a:rPr lang="en-US" altLang="zh-CN" sz="2400" b="1" dirty="0" err="1">
                <a:latin typeface="Times New Roman" pitchFamily="18" charset="0"/>
              </a:rPr>
              <a:t>atm</a:t>
            </a:r>
            <a:r>
              <a:rPr lang="en-US" altLang="zh-CN" sz="2400" b="1" dirty="0">
                <a:latin typeface="Times New Roman" pitchFamily="18" charset="0"/>
              </a:rPr>
              <a:t>)   1atm≈</a:t>
            </a:r>
            <a:r>
              <a:rPr lang="en-US" altLang="zh-CN" sz="2400" b="1" baseline="30000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10</a:t>
            </a:r>
            <a:r>
              <a:rPr lang="en-US" altLang="zh-CN" sz="2400" b="1" baseline="30000" dirty="0">
                <a:latin typeface="Times New Roman" pitchFamily="18" charset="0"/>
              </a:rPr>
              <a:t>5</a:t>
            </a:r>
            <a:r>
              <a:rPr lang="en-US" altLang="zh-CN" sz="2400" b="1" dirty="0">
                <a:latin typeface="Times New Roman" pitchFamily="18" charset="0"/>
              </a:rPr>
              <a:t>Pa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1" dirty="0">
                <a:latin typeface="Times New Roman" pitchFamily="18" charset="0"/>
              </a:rPr>
              <a:t>    </a:t>
            </a:r>
            <a:r>
              <a:rPr lang="zh-CN" altLang="en-US" sz="2400" b="1" dirty="0">
                <a:latin typeface="Times New Roman" pitchFamily="18" charset="0"/>
              </a:rPr>
              <a:t>工程大气压(</a:t>
            </a:r>
            <a:r>
              <a:rPr lang="en-US" altLang="zh-CN" sz="2400" b="1" dirty="0">
                <a:latin typeface="Times New Roman" pitchFamily="18" charset="0"/>
              </a:rPr>
              <a:t>at)       1at=1kgf/cm</a:t>
            </a:r>
            <a:r>
              <a:rPr lang="en-US" altLang="zh-CN" sz="2400" b="1" baseline="30000" dirty="0">
                <a:latin typeface="Times New Roman" pitchFamily="18" charset="0"/>
              </a:rPr>
              <a:t>2</a:t>
            </a:r>
            <a:r>
              <a:rPr lang="en-US" altLang="zh-CN" sz="2400" b="1" dirty="0">
                <a:latin typeface="Times New Roman" pitchFamily="18" charset="0"/>
              </a:rPr>
              <a:t>≈</a:t>
            </a:r>
            <a:r>
              <a:rPr lang="en-US" altLang="zh-CN" sz="2400" b="1" baseline="30000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10</a:t>
            </a:r>
            <a:r>
              <a:rPr lang="en-US" altLang="zh-CN" sz="2400" b="1" baseline="30000" dirty="0">
                <a:latin typeface="Times New Roman" pitchFamily="18" charset="0"/>
              </a:rPr>
              <a:t>5</a:t>
            </a:r>
            <a:r>
              <a:rPr lang="en-US" altLang="zh-CN" sz="2400" b="1" dirty="0">
                <a:latin typeface="Times New Roman" pitchFamily="18" charset="0"/>
              </a:rPr>
              <a:t>Pa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1" dirty="0">
                <a:latin typeface="Times New Roman" pitchFamily="18" charset="0"/>
              </a:rPr>
              <a:t>     1at≈</a:t>
            </a:r>
            <a:r>
              <a:rPr lang="en-US" altLang="zh-CN" sz="2400" b="1" baseline="30000" dirty="0"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1atm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CN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001000" cy="1216026"/>
          </a:xfrm>
        </p:spPr>
        <p:txBody>
          <a:bodyPr/>
          <a:lstStyle/>
          <a:p>
            <a:pPr algn="l"/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）压</a:t>
            </a:r>
            <a:r>
              <a:rPr lang="zh-CN" altLang="en-US" sz="2800" b="1" dirty="0"/>
              <a:t>阻式传感器原理</a:t>
            </a:r>
            <a:r>
              <a:rPr lang="zh-CN" altLang="en-US" sz="2800" dirty="0"/>
              <a:t> </a:t>
            </a: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528" y="1268760"/>
            <a:ext cx="8174712" cy="4535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itchFamily="18" charset="0"/>
              </a:rPr>
              <a:t>硅杯设计时，取</a:t>
            </a:r>
            <a:r>
              <a:rPr lang="en-US" altLang="zh-CN" sz="2400" b="1" dirty="0">
                <a:latin typeface="Times New Roman" pitchFamily="18" charset="0"/>
              </a:rPr>
              <a:t>R</a:t>
            </a:r>
            <a:r>
              <a:rPr lang="en-US" altLang="zh-CN" sz="2400" b="1" baseline="-25000" dirty="0">
                <a:latin typeface="Times New Roman" pitchFamily="18" charset="0"/>
              </a:rPr>
              <a:t>1</a:t>
            </a:r>
            <a:r>
              <a:rPr lang="en-US" altLang="zh-CN" sz="2400" b="1" dirty="0">
                <a:latin typeface="Times New Roman" pitchFamily="18" charset="0"/>
              </a:rPr>
              <a:t>=R</a:t>
            </a:r>
            <a:r>
              <a:rPr lang="en-US" altLang="zh-CN" sz="2400" b="1" baseline="-25000" dirty="0">
                <a:latin typeface="Times New Roman" pitchFamily="18" charset="0"/>
              </a:rPr>
              <a:t>2</a:t>
            </a:r>
            <a:r>
              <a:rPr lang="en-US" altLang="zh-CN" sz="2400" b="1" dirty="0">
                <a:latin typeface="Times New Roman" pitchFamily="18" charset="0"/>
              </a:rPr>
              <a:t>=R</a:t>
            </a:r>
            <a:r>
              <a:rPr lang="en-US" altLang="zh-CN" sz="2400" b="1" baseline="-25000" dirty="0">
                <a:latin typeface="Times New Roman" pitchFamily="18" charset="0"/>
              </a:rPr>
              <a:t>3</a:t>
            </a:r>
            <a:r>
              <a:rPr lang="en-US" altLang="zh-CN" sz="2400" b="1" dirty="0">
                <a:latin typeface="Times New Roman" pitchFamily="18" charset="0"/>
              </a:rPr>
              <a:t>=R</a:t>
            </a:r>
            <a:r>
              <a:rPr lang="en-US" altLang="zh-CN" sz="2400" b="1" baseline="-25000" dirty="0">
                <a:latin typeface="Times New Roman" pitchFamily="18" charset="0"/>
              </a:rPr>
              <a:t>4</a:t>
            </a:r>
            <a:r>
              <a:rPr lang="en-US" altLang="zh-CN" sz="2400" b="1" dirty="0">
                <a:latin typeface="Times New Roman" pitchFamily="18" charset="0"/>
              </a:rPr>
              <a:t>=R </a:t>
            </a:r>
            <a:r>
              <a:rPr lang="zh-CN" altLang="en-US" sz="2400" b="1" dirty="0">
                <a:latin typeface="Times New Roman" pitchFamily="18" charset="0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无压力作用</a:t>
            </a:r>
            <a:r>
              <a:rPr lang="zh-CN" altLang="en-US" sz="2400" b="1" dirty="0">
                <a:latin typeface="Times New Roman" pitchFamily="18" charset="0"/>
              </a:rPr>
              <a:t>时，电桥处于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平衡状态</a:t>
            </a:r>
            <a:r>
              <a:rPr lang="zh-CN" altLang="en-US" sz="2400" b="1" dirty="0">
                <a:latin typeface="Times New Roman" pitchFamily="18" charset="0"/>
              </a:rPr>
              <a:t>，桥路无电压输出</a:t>
            </a:r>
            <a:r>
              <a:rPr lang="zh-CN" altLang="en-US" sz="2400" b="1" dirty="0" smtClean="0">
                <a:latin typeface="Times New Roman" pitchFamily="18" charset="0"/>
              </a:rPr>
              <a:t>；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当外界有压力</a:t>
            </a:r>
            <a:r>
              <a:rPr lang="zh-CN" altLang="en-US" sz="2400" b="1" dirty="0">
                <a:latin typeface="Times New Roman" pitchFamily="18" charset="0"/>
              </a:rPr>
              <a:t>时，硅膜片产生机械形变，力敏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电阻的阻值发生变化</a:t>
            </a:r>
            <a:r>
              <a:rPr lang="zh-CN" altLang="en-US" sz="2400" b="1" dirty="0" smtClean="0">
                <a:latin typeface="Times New Roman" pitchFamily="18" charset="0"/>
              </a:rPr>
              <a:t>，电桥处于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不平衡状态</a:t>
            </a:r>
            <a:r>
              <a:rPr lang="zh-CN" altLang="en-US" sz="2400" b="1" dirty="0" smtClean="0">
                <a:latin typeface="Times New Roman" pitchFamily="18" charset="0"/>
              </a:rPr>
              <a:t>。</a:t>
            </a:r>
            <a:endParaRPr lang="zh-CN" altLang="en-US" sz="2400" b="1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 smtClean="0">
                <a:latin typeface="Times New Roman" pitchFamily="18" charset="0"/>
              </a:rPr>
              <a:t>两个电阻设置</a:t>
            </a:r>
            <a:r>
              <a:rPr lang="zh-CN" altLang="en-US" sz="2400" b="1" dirty="0">
                <a:latin typeface="Times New Roman" pitchFamily="18" charset="0"/>
              </a:rPr>
              <a:t>在受拉应变区域，另两个设置在受压应力区，即：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△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=△R</a:t>
            </a:r>
            <a:r>
              <a:rPr lang="en-US" altLang="zh-CN" sz="2400" b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=△R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=△R</a:t>
            </a:r>
            <a:r>
              <a:rPr lang="en-US" altLang="zh-CN" sz="2400" b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=-△R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，这时桥路失去平衡输出电压信号为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endParaRPr lang="zh-CN" altLang="en-US" sz="2400" b="1" dirty="0">
              <a:latin typeface="Times New Roman" pitchFamily="18" charset="0"/>
            </a:endParaRPr>
          </a:p>
          <a:p>
            <a:endParaRPr lang="zh-CN" altLang="en-US" sz="2400" dirty="0">
              <a:latin typeface="Times New Roman" pitchFamily="18" charset="0"/>
            </a:endParaRPr>
          </a:p>
        </p:txBody>
      </p:sp>
      <p:graphicFrame>
        <p:nvGraphicFramePr>
          <p:cNvPr id="79974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427984" y="4653136"/>
          <a:ext cx="1584176" cy="894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Equation" r:id="rId3" imgW="698400" imgH="393480" progId="Equation.DSMT4">
                  <p:embed/>
                </p:oleObj>
              </mc:Choice>
              <mc:Fallback>
                <p:oleObj name="Equation" r:id="rId3" imgW="69840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653136"/>
                        <a:ext cx="1584176" cy="8940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714348" y="1142984"/>
            <a:ext cx="7674076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400" b="1" dirty="0">
                <a:latin typeface="宋体" pitchFamily="2" charset="-122"/>
              </a:rPr>
              <a:t>单片集成化硅压力传感器是采用硅半导体材料制成的，内部除传感器单元外还增加了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信号调理、温度补偿和压力修正</a:t>
            </a:r>
            <a:r>
              <a:rPr lang="zh-CN" altLang="en-US" sz="2400" b="1" dirty="0">
                <a:latin typeface="宋体" pitchFamily="2" charset="-122"/>
              </a:rPr>
              <a:t>电路。  </a:t>
            </a:r>
          </a:p>
          <a:p>
            <a:pPr>
              <a:lnSpc>
                <a:spcPct val="15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400" b="1" dirty="0" smtClean="0">
                <a:latin typeface="宋体" pitchFamily="2" charset="-122"/>
              </a:rPr>
              <a:t>集成</a:t>
            </a:r>
            <a:r>
              <a:rPr lang="zh-CN" altLang="en-US" sz="2400" b="1" dirty="0">
                <a:latin typeface="宋体" pitchFamily="2" charset="-122"/>
              </a:rPr>
              <a:t>传感器具有功能强、精度高、响应速度快、体积小、微功耗、价格低、适合远距离信号传输等特点。</a:t>
            </a:r>
          </a:p>
          <a:p>
            <a:pPr>
              <a:lnSpc>
                <a:spcPct val="150000"/>
              </a:lnSpc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400" b="1" dirty="0">
                <a:latin typeface="宋体" pitchFamily="2" charset="-122"/>
              </a:rPr>
              <a:t>集成传感器的外围电路简单，具有很高的性价比，为实现测控系统的优化设计创造了有利条件。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827584" y="-1714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r>
              <a:rPr lang="en-US" altLang="zh-CN" sz="3200" b="1" dirty="0" smtClean="0">
                <a:solidFill>
                  <a:schemeClr val="tx2"/>
                </a:solidFill>
              </a:rPr>
              <a:t>3</a:t>
            </a:r>
            <a:r>
              <a:rPr lang="zh-CN" altLang="en-US" sz="3200" b="1" dirty="0" smtClean="0">
                <a:solidFill>
                  <a:schemeClr val="tx2"/>
                </a:solidFill>
              </a:rPr>
              <a:t>）压</a:t>
            </a:r>
            <a:r>
              <a:rPr lang="zh-CN" altLang="en-US" sz="3200" b="1" dirty="0">
                <a:solidFill>
                  <a:schemeClr val="tx2"/>
                </a:solidFill>
              </a:rPr>
              <a:t>阻式集成压力传感器</a:t>
            </a:r>
            <a:r>
              <a:rPr lang="zh-CN" altLang="en-US" sz="3200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ChangeArrowheads="1"/>
          </p:cNvSpPr>
          <p:nvPr/>
        </p:nvSpPr>
        <p:spPr bwMode="auto">
          <a:xfrm>
            <a:off x="683568" y="1190746"/>
            <a:ext cx="7920880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400" b="1" dirty="0" smtClean="0">
                <a:latin typeface="Times New Roman" pitchFamily="18" charset="0"/>
              </a:rPr>
              <a:t>美国</a:t>
            </a:r>
            <a:r>
              <a:rPr lang="en-US" altLang="zh-CN" sz="2400" b="1" dirty="0">
                <a:latin typeface="Times New Roman" pitchFamily="18" charset="0"/>
              </a:rPr>
              <a:t>Motorola</a:t>
            </a:r>
            <a:r>
              <a:rPr lang="zh-CN" altLang="en-US" sz="2400" b="1" dirty="0">
                <a:latin typeface="Times New Roman" pitchFamily="18" charset="0"/>
              </a:rPr>
              <a:t>公司生产的单片集成化硅压力传感器，主要有</a:t>
            </a:r>
            <a:r>
              <a:rPr lang="en-US" altLang="zh-CN" sz="2400" b="1" dirty="0">
                <a:latin typeface="Times New Roman" pitchFamily="18" charset="0"/>
              </a:rPr>
              <a:t>MPX2100</a:t>
            </a:r>
            <a:r>
              <a:rPr lang="zh-CN" altLang="en-US" sz="2400" b="1" dirty="0">
                <a:latin typeface="Times New Roman" pitchFamily="18" charset="0"/>
              </a:rPr>
              <a:t>、</a:t>
            </a:r>
            <a:r>
              <a:rPr lang="en-US" altLang="zh-CN" sz="2400" b="1" dirty="0">
                <a:latin typeface="Times New Roman" pitchFamily="18" charset="0"/>
              </a:rPr>
              <a:t>MPX4100A</a:t>
            </a:r>
            <a:r>
              <a:rPr lang="zh-CN" altLang="en-US" sz="2400" b="1" dirty="0">
                <a:latin typeface="Times New Roman" pitchFamily="18" charset="0"/>
              </a:rPr>
              <a:t>、</a:t>
            </a:r>
            <a:r>
              <a:rPr lang="en-US" altLang="zh-CN" sz="2400" b="1" dirty="0">
                <a:latin typeface="Times New Roman" pitchFamily="18" charset="0"/>
              </a:rPr>
              <a:t>MPX5100</a:t>
            </a:r>
            <a:r>
              <a:rPr lang="zh-CN" altLang="en-US" sz="2400" b="1" dirty="0">
                <a:latin typeface="Times New Roman" pitchFamily="18" charset="0"/>
              </a:rPr>
              <a:t>和</a:t>
            </a:r>
            <a:r>
              <a:rPr lang="en-US" altLang="zh-CN" sz="2400" b="1" dirty="0">
                <a:latin typeface="Times New Roman" pitchFamily="18" charset="0"/>
              </a:rPr>
              <a:t>MPX5700</a:t>
            </a:r>
            <a:r>
              <a:rPr lang="zh-CN" altLang="en-US" sz="2400" b="1" dirty="0">
                <a:latin typeface="Times New Roman" pitchFamily="18" charset="0"/>
              </a:rPr>
              <a:t>系列</a:t>
            </a:r>
            <a:r>
              <a:rPr lang="zh-CN" altLang="en-US" sz="2400" b="1" dirty="0" smtClean="0">
                <a:latin typeface="Times New Roman" pitchFamily="18" charset="0"/>
              </a:rPr>
              <a:t>。</a:t>
            </a:r>
            <a:endParaRPr lang="zh-CN" altLang="en-US" sz="2400" b="1" dirty="0">
              <a:latin typeface="Times New Roman" pitchFamily="18" charset="0"/>
            </a:endParaRPr>
          </a:p>
          <a:p>
            <a:pPr>
              <a:lnSpc>
                <a:spcPts val="3300"/>
              </a:lnSpc>
            </a:pPr>
            <a:r>
              <a:rPr lang="zh-CN" altLang="en-US" sz="2400" b="1" dirty="0">
                <a:latin typeface="Times New Roman" pitchFamily="18" charset="0"/>
              </a:rPr>
              <a:t>（</a:t>
            </a:r>
            <a:r>
              <a:rPr lang="en-US" altLang="zh-CN" sz="2400" b="1" dirty="0">
                <a:latin typeface="Times New Roman" pitchFamily="18" charset="0"/>
              </a:rPr>
              <a:t>1</a:t>
            </a:r>
            <a:r>
              <a:rPr lang="zh-CN" altLang="en-US" sz="2400" b="1" dirty="0">
                <a:latin typeface="Times New Roman" pitchFamily="18" charset="0"/>
              </a:rPr>
              <a:t>）内部有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压力信号调理器、薄膜温度补偿器和压力修正电路</a:t>
            </a:r>
            <a:r>
              <a:rPr lang="zh-CN" altLang="en-US" sz="2400" b="1" dirty="0">
                <a:latin typeface="Times New Roman" pitchFamily="18" charset="0"/>
              </a:rPr>
              <a:t>，利用温度补偿器可消除温度变化对压力的影响，温度补偿范围是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－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40~+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125℃</a:t>
            </a:r>
            <a:r>
              <a:rPr lang="zh-CN" altLang="en-US" sz="2400" b="1" dirty="0" smtClean="0">
                <a:latin typeface="Times New Roman" pitchFamily="18" charset="0"/>
              </a:rPr>
              <a:t>。</a:t>
            </a:r>
            <a:endParaRPr lang="zh-CN" altLang="en-US" sz="2400" b="1" dirty="0">
              <a:latin typeface="Times New Roman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99326" y="5376507"/>
            <a:ext cx="49391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400" b="1" dirty="0">
                <a:latin typeface="Arial" pitchFamily="34" charset="0"/>
                <a:ea typeface="黑体" pitchFamily="2" charset="-122"/>
              </a:rPr>
              <a:t>MPX4100A</a:t>
            </a:r>
            <a:r>
              <a:rPr lang="zh-CN" altLang="en-US" sz="2400" b="1" dirty="0">
                <a:latin typeface="Arial" pitchFamily="34" charset="0"/>
                <a:ea typeface="黑体" pitchFamily="2" charset="-122"/>
              </a:rPr>
              <a:t>系列集成硅压力传感器</a:t>
            </a:r>
            <a:r>
              <a:rPr lang="zh-CN" altLang="en-US" sz="2400" dirty="0">
                <a:latin typeface="Arial" pitchFamily="34" charset="0"/>
                <a:ea typeface="黑体" pitchFamily="2" charset="-122"/>
              </a:rPr>
              <a:t> 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579921"/>
              </p:ext>
            </p:extLst>
          </p:nvPr>
        </p:nvGraphicFramePr>
        <p:xfrm>
          <a:off x="1484032" y="3399043"/>
          <a:ext cx="5354467" cy="19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8" name="Visio" r:id="rId3" imgW="5738622" imgH="2113788" progId="Visio.Drawing.11">
                  <p:embed/>
                </p:oleObj>
              </mc:Choice>
              <mc:Fallback>
                <p:oleObj name="Visio" r:id="rId3" imgW="5738622" imgH="2113788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032" y="3399043"/>
                        <a:ext cx="5354467" cy="197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0" y="27574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0" y="2767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7584" y="1196752"/>
            <a:ext cx="72728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b="1" dirty="0" smtClean="0">
                <a:latin typeface="Times New Roman" pitchFamily="18" charset="0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</a:rPr>
              <a:t>2</a:t>
            </a:r>
            <a:r>
              <a:rPr lang="zh-CN" altLang="en-US" sz="2400" b="1" dirty="0" smtClean="0">
                <a:latin typeface="Times New Roman" pitchFamily="18" charset="0"/>
              </a:rPr>
              <a:t>）传感器的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输出电压与被测绝对压力成正比</a:t>
            </a:r>
            <a:r>
              <a:rPr lang="zh-CN" altLang="en-US" sz="2400" b="1" dirty="0" smtClean="0">
                <a:latin typeface="Times New Roman" pitchFamily="18" charset="0"/>
              </a:rPr>
              <a:t>，适配带</a:t>
            </a:r>
            <a:r>
              <a:rPr lang="en-US" altLang="zh-CN" sz="2400" b="1" dirty="0" smtClean="0">
                <a:latin typeface="Times New Roman" pitchFamily="18" charset="0"/>
              </a:rPr>
              <a:t>A/D</a:t>
            </a:r>
            <a:r>
              <a:rPr lang="zh-CN" altLang="en-US" sz="2400" b="1" dirty="0" smtClean="0">
                <a:latin typeface="Times New Roman" pitchFamily="18" charset="0"/>
              </a:rPr>
              <a:t>转换器的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微控制器</a:t>
            </a:r>
            <a:r>
              <a:rPr lang="zh-CN" altLang="en-US" sz="2400" b="1" dirty="0" smtClean="0">
                <a:latin typeface="Times New Roman" pitchFamily="18" charset="0"/>
              </a:rPr>
              <a:t>，构成压力检测系统，还可构成</a:t>
            </a:r>
            <a:r>
              <a:rPr lang="en-US" altLang="zh-CN" sz="2400" b="1" dirty="0" smtClean="0">
                <a:latin typeface="Times New Roman" pitchFamily="18" charset="0"/>
              </a:rPr>
              <a:t>LED</a:t>
            </a:r>
            <a:r>
              <a:rPr lang="zh-CN" altLang="en-US" sz="2400" b="1" dirty="0" smtClean="0">
                <a:latin typeface="Times New Roman" pitchFamily="18" charset="0"/>
              </a:rPr>
              <a:t>条图显示压力计或压力调节系统。</a:t>
            </a:r>
          </a:p>
          <a:p>
            <a:pPr>
              <a:lnSpc>
                <a:spcPct val="15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zh-CN" altLang="en-US" sz="2400" b="1" dirty="0" smtClean="0">
                <a:latin typeface="Times New Roman" pitchFamily="18" charset="0"/>
              </a:rPr>
              <a:t>（</a:t>
            </a:r>
            <a:r>
              <a:rPr lang="en-US" altLang="zh-CN" sz="2400" b="1" dirty="0" smtClean="0">
                <a:latin typeface="Times New Roman" pitchFamily="18" charset="0"/>
              </a:rPr>
              <a:t>3</a:t>
            </a:r>
            <a:r>
              <a:rPr lang="zh-CN" altLang="en-US" sz="2400" b="1" dirty="0" smtClean="0">
                <a:latin typeface="Times New Roman" pitchFamily="18" charset="0"/>
              </a:rPr>
              <a:t>）采用显微机械加工、激光修正等先进技术和薄膜电镀工艺，具有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测量精度高、预热时间短、响应速度快、长期稳定性好、可靠性高、过载能力强</a:t>
            </a:r>
            <a:r>
              <a:rPr lang="zh-CN" altLang="en-US" sz="2400" b="1" dirty="0" smtClean="0">
                <a:latin typeface="Times New Roman" pitchFamily="18" charset="0"/>
              </a:rPr>
              <a:t>等优点。  </a:t>
            </a:r>
            <a:endParaRPr lang="zh-CN" altLang="en-US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35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-459432"/>
            <a:ext cx="6048672" cy="3457575"/>
          </a:xfrm>
          <a:prstGeom prst="rect">
            <a:avLst/>
          </a:prstGeom>
          <a:noFill/>
        </p:spPr>
      </p:pic>
      <p:pic>
        <p:nvPicPr>
          <p:cNvPr id="8253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212976"/>
            <a:ext cx="6120680" cy="317797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834" name="Picture 2" descr="200511241151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24744"/>
            <a:ext cx="2971800" cy="3962400"/>
          </a:xfrm>
          <a:prstGeom prst="rect">
            <a:avLst/>
          </a:prstGeom>
          <a:noFill/>
        </p:spPr>
      </p:pic>
      <p:sp>
        <p:nvSpPr>
          <p:cNvPr id="888842" name="Text Box 10"/>
          <p:cNvSpPr txBox="1">
            <a:spLocks noChangeArrowheads="1"/>
          </p:cNvSpPr>
          <p:nvPr/>
        </p:nvSpPr>
        <p:spPr bwMode="auto">
          <a:xfrm>
            <a:off x="3779912" y="1196975"/>
            <a:ext cx="4464496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HDPI-2000A</a:t>
            </a:r>
            <a:r>
              <a:rPr lang="en-US" altLang="zh-CN" sz="2400" b="1" baseline="-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智能型数字压力计</a:t>
            </a:r>
          </a:p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采用进口高精度压力传感器</a:t>
            </a:r>
          </a:p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24位高分辨率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A/D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转换器</a:t>
            </a:r>
          </a:p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单片机为核心的高精度压力测量和校验仪器</a:t>
            </a:r>
          </a:p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压力计能存储检定数据</a:t>
            </a:r>
          </a:p>
          <a:p>
            <a:pPr>
              <a:spcBef>
                <a:spcPct val="5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连接微机即可打印检定结果</a:t>
            </a:r>
          </a:p>
        </p:txBody>
      </p:sp>
      <p:sp>
        <p:nvSpPr>
          <p:cNvPr id="888843" name="Text Box 11"/>
          <p:cNvSpPr txBox="1">
            <a:spLocks noChangeArrowheads="1"/>
          </p:cNvSpPr>
          <p:nvPr/>
        </p:nvSpPr>
        <p:spPr bwMode="auto">
          <a:xfrm>
            <a:off x="2438400" y="457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ahoma" pitchFamily="34" charset="0"/>
              </a:rPr>
              <a:t>         西安特种仪表研究所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368675" y="2217738"/>
            <a:ext cx="2009775" cy="2422525"/>
            <a:chOff x="0" y="1159"/>
            <a:chExt cx="1266" cy="1526"/>
          </a:xfrm>
        </p:grpSpPr>
        <p:sp>
          <p:nvSpPr>
            <p:cNvPr id="889859" name="Rectangle 3"/>
            <p:cNvSpPr>
              <a:spLocks noChangeArrowheads="1"/>
            </p:cNvSpPr>
            <p:nvPr/>
          </p:nvSpPr>
          <p:spPr bwMode="auto">
            <a:xfrm>
              <a:off x="0" y="1159"/>
              <a:ext cx="1266" cy="1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89860" name="Rectangle 4"/>
            <p:cNvSpPr>
              <a:spLocks noChangeArrowheads="1"/>
            </p:cNvSpPr>
            <p:nvPr/>
          </p:nvSpPr>
          <p:spPr bwMode="auto">
            <a:xfrm>
              <a:off x="0" y="1159"/>
              <a:ext cx="1266" cy="1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kumimoji="1" lang="zh-CN" altLang="en-US" sz="900">
                  <a:solidFill>
                    <a:srgbClr val="000000"/>
                  </a:solidFill>
                  <a:latin typeface=""/>
                  <a:hlinkClick r:id="rId2"/>
                </a:rPr>
                <a:t>  </a:t>
              </a:r>
              <a:r>
                <a:rPr kumimoji="1" lang="zh-CN" altLang="en-US" sz="14400">
                  <a:solidFill>
                    <a:srgbClr val="000000"/>
                  </a:solidFill>
                  <a:latin typeface="Times New Roman"/>
                </a:rPr>
                <a:t> </a:t>
              </a:r>
              <a:r>
                <a:rPr kumimoji="1" lang="zh-CN" altLang="en-US" sz="900">
                  <a:solidFill>
                    <a:srgbClr val="000000"/>
                  </a:solidFill>
                  <a:latin typeface="Times New Roman"/>
                </a:rPr>
                <a:t>                                                                               </a:t>
              </a:r>
              <a:endParaRPr kumimoji="1" lang="zh-CN" altLang="en-US" sz="900">
                <a:solidFill>
                  <a:srgbClr val="000000"/>
                </a:solidFill>
                <a:latin typeface=""/>
              </a:endParaRPr>
            </a:p>
          </p:txBody>
        </p:sp>
      </p:grpSp>
      <p:pic>
        <p:nvPicPr>
          <p:cNvPr id="889861" name="Picture 5" descr="2005614171358577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941" y="1556792"/>
            <a:ext cx="3421040" cy="3528392"/>
          </a:xfrm>
          <a:prstGeom prst="rect">
            <a:avLst/>
          </a:prstGeom>
          <a:noFill/>
        </p:spPr>
      </p:pic>
      <p:sp>
        <p:nvSpPr>
          <p:cNvPr id="889862" name="Text Box 6"/>
          <p:cNvSpPr txBox="1">
            <a:spLocks noChangeArrowheads="1"/>
          </p:cNvSpPr>
          <p:nvPr/>
        </p:nvSpPr>
        <p:spPr bwMode="auto">
          <a:xfrm>
            <a:off x="3851920" y="1052736"/>
            <a:ext cx="4824536" cy="441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ct val="500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  SYT-2000H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微电脑数字压力计</a:t>
            </a:r>
          </a:p>
          <a:p>
            <a:pPr algn="just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测量精度高、性能稳定操作简单的多功能压力计</a:t>
            </a:r>
          </a:p>
          <a:p>
            <a:pPr algn="just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该仪器能根据压力源的波动情况选择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实验室、标准工况及复杂工况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三种测试方法，</a:t>
            </a:r>
          </a:p>
          <a:p>
            <a:pPr algn="just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具有温度显示和数据自动记录功能</a:t>
            </a:r>
          </a:p>
          <a:p>
            <a:pPr algn="just">
              <a:lnSpc>
                <a:spcPct val="115000"/>
              </a:lnSpc>
              <a:spcBef>
                <a:spcPct val="5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能分别显示帕，毫米水柱，英寸压力，磅，盎司。</a:t>
            </a:r>
            <a:endParaRPr lang="zh-CN" altLang="en-US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Text Box 2"/>
          <p:cNvSpPr txBox="1">
            <a:spLocks noChangeArrowheads="1"/>
          </p:cNvSpPr>
          <p:nvPr/>
        </p:nvSpPr>
        <p:spPr bwMode="auto">
          <a:xfrm>
            <a:off x="604713" y="478433"/>
            <a:ext cx="8359775" cy="58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</a:pPr>
            <a:r>
              <a:rPr kumimoji="1" lang="en-US" altLang="zh-CN" sz="2800" b="1" dirty="0" smtClean="0">
                <a:latin typeface="Times New Roman" pitchFamily="18" charset="0"/>
              </a:rPr>
              <a:t>3.3.3   </a:t>
            </a:r>
            <a:r>
              <a:rPr kumimoji="1" lang="zh-CN" altLang="en-US" sz="2800" b="1" dirty="0" smtClean="0">
                <a:latin typeface="Times New Roman" pitchFamily="18" charset="0"/>
              </a:rPr>
              <a:t>振</a:t>
            </a:r>
            <a:r>
              <a:rPr kumimoji="1" lang="zh-CN" altLang="en-US" sz="2800" b="1" dirty="0">
                <a:latin typeface="Times New Roman" pitchFamily="18" charset="0"/>
              </a:rPr>
              <a:t>频式压力计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latin typeface="Times New Roman" pitchFamily="18" charset="0"/>
              </a:rPr>
              <a:t>、振弦式压力计  </a:t>
            </a:r>
            <a:r>
              <a:rPr kumimoji="1" lang="en-US" altLang="zh-CN" sz="2400" b="1" dirty="0">
                <a:latin typeface="Times New Roman" pitchFamily="18" charset="0"/>
              </a:rPr>
              <a:t>Vibrating steel wire manometer </a:t>
            </a:r>
            <a:r>
              <a:rPr kumimoji="1" lang="zh-CN" altLang="en-US" sz="2400" b="1" dirty="0">
                <a:latin typeface="Times New Roman" pitchFamily="18" charset="0"/>
              </a:rPr>
              <a:t>:</a:t>
            </a:r>
            <a:endParaRPr kumimoji="1" lang="en-US" altLang="zh-CN" sz="2400" b="1" dirty="0">
              <a:latin typeface="Times New Roman" pitchFamily="18" charset="0"/>
            </a:endParaRPr>
          </a:p>
        </p:txBody>
      </p:sp>
      <p:graphicFrame>
        <p:nvGraphicFramePr>
          <p:cNvPr id="876597" name="Object 53"/>
          <p:cNvGraphicFramePr>
            <a:graphicFrameLocks noChangeAspect="1"/>
          </p:cNvGraphicFramePr>
          <p:nvPr/>
        </p:nvGraphicFramePr>
        <p:xfrm>
          <a:off x="4500563" y="2428868"/>
          <a:ext cx="3671837" cy="107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Equation" r:id="rId3" imgW="1396800" imgH="482400" progId="Equation.3">
                  <p:embed/>
                </p:oleObj>
              </mc:Choice>
              <mc:Fallback>
                <p:oleObj name="Equation" r:id="rId3" imgW="139680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428868"/>
                        <a:ext cx="3671837" cy="10721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6598" name="Text Box 54"/>
          <p:cNvSpPr txBox="1">
            <a:spLocks noChangeArrowheads="1"/>
          </p:cNvSpPr>
          <p:nvPr/>
        </p:nvSpPr>
        <p:spPr bwMode="auto">
          <a:xfrm>
            <a:off x="4500562" y="2000240"/>
            <a:ext cx="2881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振弦固有频率</a:t>
            </a:r>
          </a:p>
        </p:txBody>
      </p:sp>
      <p:sp>
        <p:nvSpPr>
          <p:cNvPr id="876599" name="Text Box 55"/>
          <p:cNvSpPr txBox="1">
            <a:spLocks noChangeArrowheads="1"/>
          </p:cNvSpPr>
          <p:nvPr/>
        </p:nvSpPr>
        <p:spPr bwMode="auto">
          <a:xfrm>
            <a:off x="4355976" y="1484784"/>
            <a:ext cx="35290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1、工作原理</a:t>
            </a:r>
          </a:p>
        </p:txBody>
      </p:sp>
      <p:graphicFrame>
        <p:nvGraphicFramePr>
          <p:cNvPr id="876600" name="Object 56"/>
          <p:cNvGraphicFramePr>
            <a:graphicFrameLocks noChangeAspect="1"/>
          </p:cNvGraphicFramePr>
          <p:nvPr/>
        </p:nvGraphicFramePr>
        <p:xfrm>
          <a:off x="4572000" y="3789040"/>
          <a:ext cx="3527425" cy="1500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5" imgW="1244520" imgH="723600" progId="Equation.DSMT4">
                  <p:embed/>
                </p:oleObj>
              </mc:Choice>
              <mc:Fallback>
                <p:oleObj name="Equation" r:id="rId5" imgW="1244520" imgH="723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789040"/>
                        <a:ext cx="3527425" cy="1500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1772816"/>
            <a:ext cx="3643338" cy="3376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76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76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6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6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6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6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6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6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87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6546" grpId="0" build="p" autoUpdateAnimBg="0"/>
      <p:bldP spid="876598" grpId="0" autoUpdateAnimBg="0"/>
      <p:bldP spid="876599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552" y="1340768"/>
            <a:ext cx="7884294" cy="4248472"/>
          </a:xfrm>
          <a:noFill/>
        </p:spPr>
        <p:txBody>
          <a:bodyPr/>
          <a:lstStyle/>
          <a:p>
            <a:pPr marL="609600" indent="-609600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Times New Roman" pitchFamily="18" charset="0"/>
              </a:rPr>
              <a:t>振弦传感器优点：传感器的输出是频率, 频率可以通过长电缆（&gt;2000米）</a:t>
            </a:r>
            <a:r>
              <a:rPr lang="zh-CN" altLang="en-US" sz="2400" b="1" dirty="0" smtClean="0">
                <a:latin typeface="Times New Roman" pitchFamily="18" charset="0"/>
              </a:rPr>
              <a:t>传输。</a:t>
            </a:r>
            <a:endParaRPr lang="zh-CN" altLang="en-US" sz="2400" b="1" dirty="0">
              <a:latin typeface="Times New Roman" pitchFamily="18" charset="0"/>
            </a:endParaRPr>
          </a:p>
          <a:p>
            <a:pPr marL="609600" indent="-609600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/>
              <a:t>振弦式仪器的技术难点在于其长期稳定性，影响振弦式仪器长期稳定性的因素很多，</a:t>
            </a:r>
          </a:p>
          <a:p>
            <a:pPr marL="990600" lvl="1" indent="-533400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/>
              <a:t>钢弦及其相关部件材料的选择</a:t>
            </a:r>
          </a:p>
          <a:p>
            <a:pPr marL="990600" lvl="1" indent="-533400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/>
              <a:t>钢弦的固定技术</a:t>
            </a:r>
          </a:p>
          <a:p>
            <a:pPr marL="990600" lvl="1" indent="-533400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/>
              <a:t>尽可能地减小由于温度和应变引起的弦线徐变以及减小潜在的腐蚀</a:t>
            </a:r>
            <a:endParaRPr lang="zh-CN" altLang="en-US" sz="2400" b="1" dirty="0">
              <a:latin typeface="Times New Roman" pitchFamily="18" charset="0"/>
            </a:endParaRPr>
          </a:p>
          <a:p>
            <a:pPr marL="609600" indent="-609600"/>
            <a:endParaRPr lang="zh-CN" altLang="en-US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618" name="Picture 2" descr="振弦压力计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68760"/>
            <a:ext cx="4268738" cy="3960440"/>
          </a:xfrm>
          <a:prstGeom prst="rect">
            <a:avLst/>
          </a:prstGeom>
          <a:noFill/>
        </p:spPr>
      </p:pic>
      <p:sp>
        <p:nvSpPr>
          <p:cNvPr id="879619" name="Text Box 3"/>
          <p:cNvSpPr txBox="1">
            <a:spLocks noChangeArrowheads="1"/>
          </p:cNvSpPr>
          <p:nvPr/>
        </p:nvSpPr>
        <p:spPr bwMode="auto">
          <a:xfrm>
            <a:off x="5143504" y="1785926"/>
            <a:ext cx="3276600" cy="1671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5000"/>
              </a:lnSpc>
              <a:buClr>
                <a:srgbClr val="66CCFF"/>
              </a:buClr>
              <a:buFont typeface="Wingdings" pitchFamily="2" charset="2"/>
              <a:buNone/>
            </a:pPr>
            <a:r>
              <a:rPr lang="zh-CN" altLang="en-US" sz="2400" b="1" dirty="0"/>
              <a:t>组成：振弦传感器、起振装置、计数及显示装置</a:t>
            </a:r>
            <a:endParaRPr lang="en-US" altLang="zh-CN" sz="2400" b="1" dirty="0"/>
          </a:p>
          <a:p>
            <a:pPr>
              <a:spcBef>
                <a:spcPct val="50000"/>
              </a:spcBef>
            </a:pP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1600" y="476672"/>
            <a:ext cx="7704856" cy="56388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600" b="1" dirty="0">
                <a:latin typeface="Times New Roman" pitchFamily="18" charset="0"/>
              </a:rPr>
              <a:t> </a:t>
            </a:r>
            <a:r>
              <a:rPr lang="en-US" altLang="zh-CN" sz="2600" b="1" dirty="0" smtClean="0">
                <a:latin typeface="Times New Roman" pitchFamily="18" charset="0"/>
              </a:rPr>
              <a:t>4</a:t>
            </a:r>
            <a:r>
              <a:rPr lang="zh-CN" altLang="en-US" sz="2600" b="1" dirty="0" smtClean="0">
                <a:latin typeface="Times New Roman" pitchFamily="18" charset="0"/>
              </a:rPr>
              <a:t>、</a:t>
            </a:r>
            <a:r>
              <a:rPr lang="zh-CN" altLang="en-US" sz="2600" b="1" dirty="0">
                <a:latin typeface="Times New Roman" pitchFamily="18" charset="0"/>
              </a:rPr>
              <a:t>压力范围的</a:t>
            </a:r>
            <a:r>
              <a:rPr lang="zh-CN" altLang="en-US" sz="2600" b="1" dirty="0" smtClean="0">
                <a:latin typeface="Times New Roman" pitchFamily="18" charset="0"/>
              </a:rPr>
              <a:t>划分</a:t>
            </a:r>
            <a:endParaRPr lang="en-US" altLang="zh-CN" sz="2600" b="1" dirty="0" smtClean="0"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endParaRPr lang="zh-CN" altLang="en-US" sz="2600" b="1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600" b="1" dirty="0" smtClean="0">
                <a:latin typeface="Times New Roman" pitchFamily="18" charset="0"/>
              </a:rPr>
              <a:t>  </a:t>
            </a:r>
            <a:r>
              <a:rPr lang="en-US" altLang="zh-CN" sz="2600" b="1" dirty="0" smtClean="0">
                <a:latin typeface="Times New Roman" pitchFamily="18" charset="0"/>
              </a:rPr>
              <a:t>1)</a:t>
            </a:r>
            <a:r>
              <a:rPr lang="zh-CN" altLang="en-US" sz="2600" b="1" dirty="0" smtClean="0">
                <a:latin typeface="Times New Roman" pitchFamily="18" charset="0"/>
              </a:rPr>
              <a:t>真空</a:t>
            </a:r>
            <a:r>
              <a:rPr lang="zh-CN" altLang="en-US" sz="2600" b="1" dirty="0">
                <a:latin typeface="Times New Roman" pitchFamily="18" charset="0"/>
              </a:rPr>
              <a:t>：1</a:t>
            </a:r>
            <a:r>
              <a:rPr lang="en-US" altLang="zh-CN" sz="2600" b="1" dirty="0" err="1">
                <a:latin typeface="Times New Roman" pitchFamily="18" charset="0"/>
              </a:rPr>
              <a:t>Torr</a:t>
            </a:r>
            <a:r>
              <a:rPr lang="en-US" altLang="zh-CN" sz="2600" b="1" dirty="0">
                <a:latin typeface="Times New Roman" pitchFamily="18" charset="0"/>
              </a:rPr>
              <a:t>=1mmHg      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600" b="1" dirty="0">
                <a:latin typeface="Times New Roman" pitchFamily="18" charset="0"/>
              </a:rPr>
              <a:t>    粗真空  10～760</a:t>
            </a:r>
            <a:r>
              <a:rPr lang="en-US" altLang="zh-CN" sz="2600" b="1" dirty="0" err="1">
                <a:latin typeface="Times New Roman" pitchFamily="18" charset="0"/>
              </a:rPr>
              <a:t>Torr</a:t>
            </a:r>
            <a:r>
              <a:rPr lang="en-US" altLang="zh-CN" sz="2600" b="1" dirty="0">
                <a:latin typeface="Times New Roman" pitchFamily="18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600" b="1" dirty="0">
                <a:latin typeface="Times New Roman" pitchFamily="18" charset="0"/>
              </a:rPr>
              <a:t>   低真空  10～10</a:t>
            </a:r>
            <a:r>
              <a:rPr lang="zh-CN" altLang="en-US" sz="2600" b="1" baseline="30000" dirty="0">
                <a:latin typeface="Times New Roman" pitchFamily="18" charset="0"/>
              </a:rPr>
              <a:t>-3</a:t>
            </a:r>
            <a:r>
              <a:rPr lang="en-US" altLang="zh-CN" sz="2600" b="1" dirty="0" err="1">
                <a:latin typeface="Times New Roman" pitchFamily="18" charset="0"/>
              </a:rPr>
              <a:t>Torr</a:t>
            </a:r>
            <a:r>
              <a:rPr lang="en-US" altLang="zh-CN" sz="2600" b="1" dirty="0">
                <a:latin typeface="Times New Roman" pitchFamily="18" charset="0"/>
              </a:rPr>
              <a:t>        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600" b="1" dirty="0">
                <a:latin typeface="Times New Roman" pitchFamily="18" charset="0"/>
              </a:rPr>
              <a:t>   高真空 10</a:t>
            </a:r>
            <a:r>
              <a:rPr lang="zh-CN" altLang="en-US" sz="2600" b="1" baseline="30000" dirty="0">
                <a:latin typeface="Times New Roman" pitchFamily="18" charset="0"/>
              </a:rPr>
              <a:t>-3 </a:t>
            </a:r>
            <a:r>
              <a:rPr lang="zh-CN" altLang="en-US" sz="2600" b="1" dirty="0">
                <a:latin typeface="Times New Roman" pitchFamily="18" charset="0"/>
              </a:rPr>
              <a:t>～10</a:t>
            </a:r>
            <a:r>
              <a:rPr lang="zh-CN" altLang="en-US" sz="2600" b="1" baseline="30000" dirty="0">
                <a:latin typeface="Times New Roman" pitchFamily="18" charset="0"/>
              </a:rPr>
              <a:t>-8 </a:t>
            </a:r>
            <a:r>
              <a:rPr lang="en-US" altLang="zh-CN" sz="2600" b="1" dirty="0" err="1">
                <a:latin typeface="Times New Roman" pitchFamily="18" charset="0"/>
              </a:rPr>
              <a:t>Torr</a:t>
            </a:r>
            <a:r>
              <a:rPr lang="en-US" altLang="zh-CN" sz="2600" b="1" dirty="0">
                <a:latin typeface="Times New Roman" pitchFamily="18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600" b="1" dirty="0">
                <a:latin typeface="Times New Roman" pitchFamily="18" charset="0"/>
              </a:rPr>
              <a:t>   超高真空10</a:t>
            </a:r>
            <a:r>
              <a:rPr lang="zh-CN" altLang="en-US" sz="2600" b="1" baseline="30000" dirty="0">
                <a:latin typeface="Times New Roman" pitchFamily="18" charset="0"/>
              </a:rPr>
              <a:t>-8</a:t>
            </a:r>
            <a:r>
              <a:rPr lang="zh-CN" altLang="en-US" sz="2600" b="1" dirty="0">
                <a:latin typeface="Times New Roman" pitchFamily="18" charset="0"/>
              </a:rPr>
              <a:t>～10</a:t>
            </a:r>
            <a:r>
              <a:rPr lang="zh-CN" altLang="en-US" sz="2600" b="1" baseline="30000" dirty="0">
                <a:latin typeface="Times New Roman" pitchFamily="18" charset="0"/>
              </a:rPr>
              <a:t>-12 </a:t>
            </a:r>
            <a:r>
              <a:rPr lang="en-US" altLang="zh-CN" sz="2600" b="1" dirty="0" err="1">
                <a:latin typeface="Times New Roman" pitchFamily="18" charset="0"/>
              </a:rPr>
              <a:t>Torr</a:t>
            </a:r>
            <a:r>
              <a:rPr lang="en-US" altLang="zh-CN" sz="2600" b="1" dirty="0">
                <a:latin typeface="Times New Roman" pitchFamily="18" charset="0"/>
              </a:rPr>
              <a:t>  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600" b="1" dirty="0">
                <a:latin typeface="Times New Roman" pitchFamily="18" charset="0"/>
              </a:rPr>
              <a:t>    极高真空 低于10</a:t>
            </a:r>
            <a:r>
              <a:rPr lang="zh-CN" altLang="en-US" sz="2600" b="1" baseline="30000" dirty="0">
                <a:latin typeface="Times New Roman" pitchFamily="18" charset="0"/>
              </a:rPr>
              <a:t>-12 </a:t>
            </a:r>
            <a:r>
              <a:rPr lang="en-US" altLang="zh-CN" sz="2600" b="1" dirty="0" err="1">
                <a:latin typeface="Times New Roman" pitchFamily="18" charset="0"/>
              </a:rPr>
              <a:t>Torr</a:t>
            </a:r>
            <a:endParaRPr lang="zh-CN" altLang="en-US" sz="26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Text Box 2"/>
          <p:cNvSpPr txBox="1">
            <a:spLocks noChangeArrowheads="1"/>
          </p:cNvSpPr>
          <p:nvPr/>
        </p:nvSpPr>
        <p:spPr bwMode="auto">
          <a:xfrm>
            <a:off x="539750" y="571480"/>
            <a:ext cx="8604250" cy="598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latin typeface="Times New Roman" pitchFamily="18" charset="0"/>
              </a:rPr>
              <a:t>、振筒式压力计 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Vibrating Cylinder Pressure manometer 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55576" y="1916832"/>
            <a:ext cx="4032448" cy="3096344"/>
            <a:chOff x="793" y="1071"/>
            <a:chExt cx="3266" cy="1860"/>
          </a:xfrm>
        </p:grpSpPr>
        <p:sp>
          <p:nvSpPr>
            <p:cNvPr id="883716" name="Line 4"/>
            <p:cNvSpPr>
              <a:spLocks noChangeShapeType="1"/>
            </p:cNvSpPr>
            <p:nvPr/>
          </p:nvSpPr>
          <p:spPr bwMode="auto">
            <a:xfrm>
              <a:off x="1118" y="1122"/>
              <a:ext cx="112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17" name="Line 5"/>
            <p:cNvSpPr>
              <a:spLocks noChangeShapeType="1"/>
            </p:cNvSpPr>
            <p:nvPr/>
          </p:nvSpPr>
          <p:spPr bwMode="auto">
            <a:xfrm>
              <a:off x="2249" y="1122"/>
              <a:ext cx="0" cy="14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18" name="Line 6"/>
            <p:cNvSpPr>
              <a:spLocks noChangeShapeType="1"/>
            </p:cNvSpPr>
            <p:nvPr/>
          </p:nvSpPr>
          <p:spPr bwMode="auto">
            <a:xfrm>
              <a:off x="1102" y="1122"/>
              <a:ext cx="0" cy="14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19" name="Line 7"/>
            <p:cNvSpPr>
              <a:spLocks noChangeShapeType="1"/>
            </p:cNvSpPr>
            <p:nvPr/>
          </p:nvSpPr>
          <p:spPr bwMode="auto">
            <a:xfrm flipH="1">
              <a:off x="1100" y="1720"/>
              <a:ext cx="121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0" name="Line 8"/>
            <p:cNvSpPr>
              <a:spLocks noChangeShapeType="1"/>
            </p:cNvSpPr>
            <p:nvPr/>
          </p:nvSpPr>
          <p:spPr bwMode="auto">
            <a:xfrm flipH="1">
              <a:off x="1102" y="1330"/>
              <a:ext cx="122" cy="1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1" name="Line 9"/>
            <p:cNvSpPr>
              <a:spLocks noChangeShapeType="1"/>
            </p:cNvSpPr>
            <p:nvPr/>
          </p:nvSpPr>
          <p:spPr bwMode="auto">
            <a:xfrm flipH="1">
              <a:off x="1113" y="1528"/>
              <a:ext cx="121" cy="1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2" name="Line 10"/>
            <p:cNvSpPr>
              <a:spLocks noChangeShapeType="1"/>
            </p:cNvSpPr>
            <p:nvPr/>
          </p:nvSpPr>
          <p:spPr bwMode="auto">
            <a:xfrm flipH="1">
              <a:off x="1105" y="1135"/>
              <a:ext cx="122" cy="1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3" name="Line 11"/>
            <p:cNvSpPr>
              <a:spLocks noChangeShapeType="1"/>
            </p:cNvSpPr>
            <p:nvPr/>
          </p:nvSpPr>
          <p:spPr bwMode="auto">
            <a:xfrm flipH="1">
              <a:off x="1102" y="1914"/>
              <a:ext cx="122" cy="1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4" name="Line 12"/>
            <p:cNvSpPr>
              <a:spLocks noChangeShapeType="1"/>
            </p:cNvSpPr>
            <p:nvPr/>
          </p:nvSpPr>
          <p:spPr bwMode="auto">
            <a:xfrm flipH="1">
              <a:off x="1104" y="2267"/>
              <a:ext cx="121" cy="1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5" name="Line 13"/>
            <p:cNvSpPr>
              <a:spLocks noChangeShapeType="1"/>
            </p:cNvSpPr>
            <p:nvPr/>
          </p:nvSpPr>
          <p:spPr bwMode="auto">
            <a:xfrm flipH="1">
              <a:off x="1096" y="2465"/>
              <a:ext cx="121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6" name="Line 14"/>
            <p:cNvSpPr>
              <a:spLocks noChangeShapeType="1"/>
            </p:cNvSpPr>
            <p:nvPr/>
          </p:nvSpPr>
          <p:spPr bwMode="auto">
            <a:xfrm flipH="1">
              <a:off x="1102" y="2082"/>
              <a:ext cx="122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7" name="Line 15"/>
            <p:cNvSpPr>
              <a:spLocks noChangeShapeType="1"/>
            </p:cNvSpPr>
            <p:nvPr/>
          </p:nvSpPr>
          <p:spPr bwMode="auto">
            <a:xfrm flipH="1">
              <a:off x="1298" y="1135"/>
              <a:ext cx="121" cy="1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8" name="Line 16"/>
            <p:cNvSpPr>
              <a:spLocks noChangeShapeType="1"/>
            </p:cNvSpPr>
            <p:nvPr/>
          </p:nvSpPr>
          <p:spPr bwMode="auto">
            <a:xfrm flipH="1">
              <a:off x="1501" y="1135"/>
              <a:ext cx="122" cy="1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29" name="Line 17"/>
            <p:cNvSpPr>
              <a:spLocks noChangeShapeType="1"/>
            </p:cNvSpPr>
            <p:nvPr/>
          </p:nvSpPr>
          <p:spPr bwMode="auto">
            <a:xfrm flipH="1">
              <a:off x="2117" y="1617"/>
              <a:ext cx="122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0" name="Line 18"/>
            <p:cNvSpPr>
              <a:spLocks noChangeShapeType="1"/>
            </p:cNvSpPr>
            <p:nvPr/>
          </p:nvSpPr>
          <p:spPr bwMode="auto">
            <a:xfrm flipH="1">
              <a:off x="2126" y="2535"/>
              <a:ext cx="121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1" name="Line 19"/>
            <p:cNvSpPr>
              <a:spLocks noChangeShapeType="1"/>
            </p:cNvSpPr>
            <p:nvPr/>
          </p:nvSpPr>
          <p:spPr bwMode="auto">
            <a:xfrm flipH="1">
              <a:off x="1877" y="1135"/>
              <a:ext cx="122" cy="1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2" name="Line 20"/>
            <p:cNvSpPr>
              <a:spLocks noChangeShapeType="1"/>
            </p:cNvSpPr>
            <p:nvPr/>
          </p:nvSpPr>
          <p:spPr bwMode="auto">
            <a:xfrm flipH="1">
              <a:off x="2077" y="1135"/>
              <a:ext cx="121" cy="1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3" name="Line 21"/>
            <p:cNvSpPr>
              <a:spLocks noChangeShapeType="1"/>
            </p:cNvSpPr>
            <p:nvPr/>
          </p:nvSpPr>
          <p:spPr bwMode="auto">
            <a:xfrm flipH="1">
              <a:off x="1712" y="1124"/>
              <a:ext cx="121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4" name="Line 22"/>
            <p:cNvSpPr>
              <a:spLocks noChangeShapeType="1"/>
            </p:cNvSpPr>
            <p:nvPr/>
          </p:nvSpPr>
          <p:spPr bwMode="auto">
            <a:xfrm flipH="1">
              <a:off x="2117" y="1463"/>
              <a:ext cx="122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5" name="Line 23"/>
            <p:cNvSpPr>
              <a:spLocks noChangeShapeType="1"/>
            </p:cNvSpPr>
            <p:nvPr/>
          </p:nvSpPr>
          <p:spPr bwMode="auto">
            <a:xfrm flipH="1">
              <a:off x="2112" y="1291"/>
              <a:ext cx="121" cy="1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6" name="Line 24"/>
            <p:cNvSpPr>
              <a:spLocks noChangeShapeType="1"/>
            </p:cNvSpPr>
            <p:nvPr/>
          </p:nvSpPr>
          <p:spPr bwMode="auto">
            <a:xfrm flipH="1">
              <a:off x="2109" y="2085"/>
              <a:ext cx="121" cy="1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7" name="Line 25"/>
            <p:cNvSpPr>
              <a:spLocks noChangeShapeType="1"/>
            </p:cNvSpPr>
            <p:nvPr/>
          </p:nvSpPr>
          <p:spPr bwMode="auto">
            <a:xfrm flipH="1">
              <a:off x="2112" y="1785"/>
              <a:ext cx="121" cy="1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8" name="Line 26"/>
            <p:cNvSpPr>
              <a:spLocks noChangeShapeType="1"/>
            </p:cNvSpPr>
            <p:nvPr/>
          </p:nvSpPr>
          <p:spPr bwMode="auto">
            <a:xfrm flipH="1">
              <a:off x="2126" y="2374"/>
              <a:ext cx="121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39" name="Line 27"/>
            <p:cNvSpPr>
              <a:spLocks noChangeShapeType="1"/>
            </p:cNvSpPr>
            <p:nvPr/>
          </p:nvSpPr>
          <p:spPr bwMode="auto">
            <a:xfrm flipH="1">
              <a:off x="2112" y="2239"/>
              <a:ext cx="121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40" name="Text Box 28"/>
            <p:cNvSpPr txBox="1">
              <a:spLocks noChangeArrowheads="1"/>
            </p:cNvSpPr>
            <p:nvPr/>
          </p:nvSpPr>
          <p:spPr bwMode="auto">
            <a:xfrm>
              <a:off x="2674" y="2533"/>
              <a:ext cx="1385" cy="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 dirty="0">
                  <a:latin typeface="Times New Roman" pitchFamily="18" charset="0"/>
                </a:rPr>
                <a:t>检测铁芯</a:t>
              </a:r>
            </a:p>
          </p:txBody>
        </p:sp>
        <p:sp>
          <p:nvSpPr>
            <p:cNvPr id="883741" name="Text Box 29"/>
            <p:cNvSpPr txBox="1">
              <a:spLocks noChangeArrowheads="1"/>
            </p:cNvSpPr>
            <p:nvPr/>
          </p:nvSpPr>
          <p:spPr bwMode="auto">
            <a:xfrm>
              <a:off x="2605" y="1611"/>
              <a:ext cx="887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>
                  <a:latin typeface="Times New Roman" pitchFamily="18" charset="0"/>
                </a:rPr>
                <a:t>铁芯</a:t>
              </a:r>
            </a:p>
          </p:txBody>
        </p:sp>
        <p:sp>
          <p:nvSpPr>
            <p:cNvPr id="883742" name="Text Box 30"/>
            <p:cNvSpPr txBox="1">
              <a:spLocks noChangeArrowheads="1"/>
            </p:cNvSpPr>
            <p:nvPr/>
          </p:nvSpPr>
          <p:spPr bwMode="auto">
            <a:xfrm>
              <a:off x="2775" y="1071"/>
              <a:ext cx="1147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zh-CN" altLang="en-US" sz="2400" b="1" dirty="0">
                  <a:latin typeface="Times New Roman" pitchFamily="18" charset="0"/>
                </a:rPr>
                <a:t>激励线圈</a:t>
              </a:r>
            </a:p>
          </p:txBody>
        </p:sp>
        <p:sp>
          <p:nvSpPr>
            <p:cNvPr id="883743" name="Line 31"/>
            <p:cNvSpPr>
              <a:spLocks noChangeShapeType="1"/>
            </p:cNvSpPr>
            <p:nvPr/>
          </p:nvSpPr>
          <p:spPr bwMode="auto">
            <a:xfrm flipH="1">
              <a:off x="2112" y="1940"/>
              <a:ext cx="121" cy="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44" name="Line 32"/>
            <p:cNvSpPr>
              <a:spLocks noChangeShapeType="1"/>
            </p:cNvSpPr>
            <p:nvPr/>
          </p:nvSpPr>
          <p:spPr bwMode="auto">
            <a:xfrm>
              <a:off x="2238" y="2602"/>
              <a:ext cx="2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45" name="Line 33"/>
            <p:cNvSpPr>
              <a:spLocks noChangeShapeType="1"/>
            </p:cNvSpPr>
            <p:nvPr/>
          </p:nvSpPr>
          <p:spPr bwMode="auto">
            <a:xfrm>
              <a:off x="793" y="2601"/>
              <a:ext cx="2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46" name="Line 34"/>
            <p:cNvSpPr>
              <a:spLocks noChangeShapeType="1"/>
            </p:cNvSpPr>
            <p:nvPr/>
          </p:nvSpPr>
          <p:spPr bwMode="auto">
            <a:xfrm>
              <a:off x="1246" y="1268"/>
              <a:ext cx="8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47" name="Line 35"/>
            <p:cNvSpPr>
              <a:spLocks noChangeShapeType="1"/>
            </p:cNvSpPr>
            <p:nvPr/>
          </p:nvSpPr>
          <p:spPr bwMode="auto">
            <a:xfrm>
              <a:off x="1235" y="1268"/>
              <a:ext cx="0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48" name="Line 36"/>
            <p:cNvSpPr>
              <a:spLocks noChangeShapeType="1"/>
            </p:cNvSpPr>
            <p:nvPr/>
          </p:nvSpPr>
          <p:spPr bwMode="auto">
            <a:xfrm>
              <a:off x="2102" y="1260"/>
              <a:ext cx="0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49" name="Line 37"/>
            <p:cNvSpPr>
              <a:spLocks noChangeShapeType="1"/>
            </p:cNvSpPr>
            <p:nvPr/>
          </p:nvSpPr>
          <p:spPr bwMode="auto">
            <a:xfrm>
              <a:off x="2525" y="2601"/>
              <a:ext cx="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50" name="Line 38"/>
            <p:cNvSpPr>
              <a:spLocks noChangeShapeType="1"/>
            </p:cNvSpPr>
            <p:nvPr/>
          </p:nvSpPr>
          <p:spPr bwMode="auto">
            <a:xfrm>
              <a:off x="805" y="2883"/>
              <a:ext cx="1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51" name="Line 39"/>
            <p:cNvSpPr>
              <a:spLocks noChangeShapeType="1"/>
            </p:cNvSpPr>
            <p:nvPr/>
          </p:nvSpPr>
          <p:spPr bwMode="auto">
            <a:xfrm>
              <a:off x="793" y="2606"/>
              <a:ext cx="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52" name="Line 40"/>
            <p:cNvSpPr>
              <a:spLocks noChangeShapeType="1"/>
            </p:cNvSpPr>
            <p:nvPr/>
          </p:nvSpPr>
          <p:spPr bwMode="auto">
            <a:xfrm>
              <a:off x="793" y="2708"/>
              <a:ext cx="7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53" name="Line 41"/>
            <p:cNvSpPr>
              <a:spLocks noChangeShapeType="1"/>
            </p:cNvSpPr>
            <p:nvPr/>
          </p:nvSpPr>
          <p:spPr bwMode="auto">
            <a:xfrm>
              <a:off x="1832" y="2708"/>
              <a:ext cx="6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1533" y="2529"/>
              <a:ext cx="287" cy="179"/>
              <a:chOff x="7773" y="11736"/>
              <a:chExt cx="362" cy="312"/>
            </a:xfrm>
          </p:grpSpPr>
          <p:sp>
            <p:nvSpPr>
              <p:cNvPr id="883755" name="Line 43"/>
              <p:cNvSpPr>
                <a:spLocks noChangeShapeType="1"/>
              </p:cNvSpPr>
              <p:nvPr/>
            </p:nvSpPr>
            <p:spPr bwMode="auto">
              <a:xfrm flipV="1">
                <a:off x="7773" y="11736"/>
                <a:ext cx="0" cy="3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83756" name="Line 44"/>
              <p:cNvSpPr>
                <a:spLocks noChangeShapeType="1"/>
              </p:cNvSpPr>
              <p:nvPr/>
            </p:nvSpPr>
            <p:spPr bwMode="auto">
              <a:xfrm>
                <a:off x="7773" y="11736"/>
                <a:ext cx="36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83757" name="Line 45"/>
              <p:cNvSpPr>
                <a:spLocks noChangeShapeType="1"/>
              </p:cNvSpPr>
              <p:nvPr/>
            </p:nvSpPr>
            <p:spPr bwMode="auto">
              <a:xfrm>
                <a:off x="8135" y="11736"/>
                <a:ext cx="0" cy="3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883758" name="Line 46"/>
            <p:cNvSpPr>
              <a:spLocks noChangeShapeType="1"/>
            </p:cNvSpPr>
            <p:nvPr/>
          </p:nvSpPr>
          <p:spPr bwMode="auto">
            <a:xfrm>
              <a:off x="1342" y="1358"/>
              <a:ext cx="0" cy="1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59" name="Line 47"/>
            <p:cNvSpPr>
              <a:spLocks noChangeShapeType="1"/>
            </p:cNvSpPr>
            <p:nvPr/>
          </p:nvSpPr>
          <p:spPr bwMode="auto">
            <a:xfrm>
              <a:off x="1995" y="1358"/>
              <a:ext cx="0" cy="1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0" name="Line 48"/>
            <p:cNvSpPr>
              <a:spLocks noChangeShapeType="1"/>
            </p:cNvSpPr>
            <p:nvPr/>
          </p:nvSpPr>
          <p:spPr bwMode="auto">
            <a:xfrm>
              <a:off x="1354" y="1352"/>
              <a:ext cx="6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1" name="Oval 49"/>
            <p:cNvSpPr>
              <a:spLocks noChangeArrowheads="1"/>
            </p:cNvSpPr>
            <p:nvPr/>
          </p:nvSpPr>
          <p:spPr bwMode="auto">
            <a:xfrm>
              <a:off x="1545" y="2082"/>
              <a:ext cx="270" cy="1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2" name="Oval 50"/>
            <p:cNvSpPr>
              <a:spLocks noChangeArrowheads="1"/>
            </p:cNvSpPr>
            <p:nvPr/>
          </p:nvSpPr>
          <p:spPr bwMode="auto">
            <a:xfrm>
              <a:off x="1628" y="2151"/>
              <a:ext cx="90" cy="6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3" name="Line 51"/>
            <p:cNvSpPr>
              <a:spLocks noChangeShapeType="1"/>
            </p:cNvSpPr>
            <p:nvPr/>
          </p:nvSpPr>
          <p:spPr bwMode="auto">
            <a:xfrm>
              <a:off x="1485" y="2177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4" name="Line 52"/>
            <p:cNvSpPr>
              <a:spLocks noChangeShapeType="1"/>
            </p:cNvSpPr>
            <p:nvPr/>
          </p:nvSpPr>
          <p:spPr bwMode="auto">
            <a:xfrm>
              <a:off x="1677" y="2061"/>
              <a:ext cx="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5" name="Line 53"/>
            <p:cNvSpPr>
              <a:spLocks noChangeShapeType="1"/>
            </p:cNvSpPr>
            <p:nvPr/>
          </p:nvSpPr>
          <p:spPr bwMode="auto">
            <a:xfrm flipH="1">
              <a:off x="1079" y="2601"/>
              <a:ext cx="144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6" name="Line 54"/>
            <p:cNvSpPr>
              <a:spLocks noChangeShapeType="1"/>
            </p:cNvSpPr>
            <p:nvPr/>
          </p:nvSpPr>
          <p:spPr bwMode="auto">
            <a:xfrm flipH="1">
              <a:off x="889" y="2610"/>
              <a:ext cx="143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7" name="Line 55"/>
            <p:cNvSpPr>
              <a:spLocks noChangeShapeType="1"/>
            </p:cNvSpPr>
            <p:nvPr/>
          </p:nvSpPr>
          <p:spPr bwMode="auto">
            <a:xfrm rot="21000000" flipH="1">
              <a:off x="2190" y="2610"/>
              <a:ext cx="143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8" name="Line 56"/>
            <p:cNvSpPr>
              <a:spLocks noChangeShapeType="1"/>
            </p:cNvSpPr>
            <p:nvPr/>
          </p:nvSpPr>
          <p:spPr bwMode="auto">
            <a:xfrm rot="21000000" flipH="1">
              <a:off x="2357" y="2610"/>
              <a:ext cx="143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69" name="Line 57"/>
            <p:cNvSpPr>
              <a:spLocks noChangeShapeType="1"/>
            </p:cNvSpPr>
            <p:nvPr/>
          </p:nvSpPr>
          <p:spPr bwMode="auto">
            <a:xfrm>
              <a:off x="1533" y="2601"/>
              <a:ext cx="43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0" name="Line 58"/>
            <p:cNvSpPr>
              <a:spLocks noChangeShapeType="1"/>
            </p:cNvSpPr>
            <p:nvPr/>
          </p:nvSpPr>
          <p:spPr bwMode="auto">
            <a:xfrm>
              <a:off x="1509" y="2700"/>
              <a:ext cx="287" cy="1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1" name="Line 59"/>
            <p:cNvSpPr>
              <a:spLocks noChangeShapeType="1"/>
            </p:cNvSpPr>
            <p:nvPr/>
          </p:nvSpPr>
          <p:spPr bwMode="auto">
            <a:xfrm>
              <a:off x="1321" y="2714"/>
              <a:ext cx="242" cy="1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2" name="Line 60"/>
            <p:cNvSpPr>
              <a:spLocks noChangeShapeType="1"/>
            </p:cNvSpPr>
            <p:nvPr/>
          </p:nvSpPr>
          <p:spPr bwMode="auto">
            <a:xfrm>
              <a:off x="1107" y="2714"/>
              <a:ext cx="242" cy="1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3" name="Line 61"/>
            <p:cNvSpPr>
              <a:spLocks noChangeShapeType="1"/>
            </p:cNvSpPr>
            <p:nvPr/>
          </p:nvSpPr>
          <p:spPr bwMode="auto">
            <a:xfrm>
              <a:off x="879" y="2718"/>
              <a:ext cx="242" cy="1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4" name="Line 62"/>
            <p:cNvSpPr>
              <a:spLocks noChangeShapeType="1"/>
            </p:cNvSpPr>
            <p:nvPr/>
          </p:nvSpPr>
          <p:spPr bwMode="auto">
            <a:xfrm>
              <a:off x="2069" y="2722"/>
              <a:ext cx="243" cy="1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5" name="Line 63"/>
            <p:cNvSpPr>
              <a:spLocks noChangeShapeType="1"/>
            </p:cNvSpPr>
            <p:nvPr/>
          </p:nvSpPr>
          <p:spPr bwMode="auto">
            <a:xfrm>
              <a:off x="2257" y="2720"/>
              <a:ext cx="243" cy="1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6" name="Line 64"/>
            <p:cNvSpPr>
              <a:spLocks noChangeShapeType="1"/>
            </p:cNvSpPr>
            <p:nvPr/>
          </p:nvSpPr>
          <p:spPr bwMode="auto">
            <a:xfrm>
              <a:off x="1915" y="2722"/>
              <a:ext cx="242" cy="1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7" name="Line 65"/>
            <p:cNvSpPr>
              <a:spLocks noChangeShapeType="1"/>
            </p:cNvSpPr>
            <p:nvPr/>
          </p:nvSpPr>
          <p:spPr bwMode="auto">
            <a:xfrm>
              <a:off x="1677" y="2529"/>
              <a:ext cx="143" cy="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8" name="Line 66"/>
            <p:cNvSpPr>
              <a:spLocks noChangeShapeType="1"/>
            </p:cNvSpPr>
            <p:nvPr/>
          </p:nvSpPr>
          <p:spPr bwMode="auto">
            <a:xfrm>
              <a:off x="2381" y="2702"/>
              <a:ext cx="144" cy="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79" name="Line 67"/>
            <p:cNvSpPr>
              <a:spLocks noChangeShapeType="1"/>
            </p:cNvSpPr>
            <p:nvPr/>
          </p:nvSpPr>
          <p:spPr bwMode="auto">
            <a:xfrm>
              <a:off x="797" y="2788"/>
              <a:ext cx="144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0" name="Rectangle 68"/>
            <p:cNvSpPr>
              <a:spLocks noChangeArrowheads="1"/>
            </p:cNvSpPr>
            <p:nvPr/>
          </p:nvSpPr>
          <p:spPr bwMode="auto">
            <a:xfrm>
              <a:off x="1271" y="1675"/>
              <a:ext cx="812" cy="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1" name="Line 69"/>
            <p:cNvSpPr>
              <a:spLocks noChangeShapeType="1"/>
            </p:cNvSpPr>
            <p:nvPr/>
          </p:nvSpPr>
          <p:spPr bwMode="auto">
            <a:xfrm>
              <a:off x="1345" y="1611"/>
              <a:ext cx="6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2" name="Line 70"/>
            <p:cNvSpPr>
              <a:spLocks noChangeShapeType="1"/>
            </p:cNvSpPr>
            <p:nvPr/>
          </p:nvSpPr>
          <p:spPr bwMode="auto">
            <a:xfrm>
              <a:off x="1342" y="1841"/>
              <a:ext cx="6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3" name="Line 71"/>
            <p:cNvSpPr>
              <a:spLocks noChangeShapeType="1"/>
            </p:cNvSpPr>
            <p:nvPr/>
          </p:nvSpPr>
          <p:spPr bwMode="auto">
            <a:xfrm flipH="1">
              <a:off x="1485" y="1611"/>
              <a:ext cx="100" cy="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4" name="Line 72"/>
            <p:cNvSpPr>
              <a:spLocks noChangeShapeType="1"/>
            </p:cNvSpPr>
            <p:nvPr/>
          </p:nvSpPr>
          <p:spPr bwMode="auto">
            <a:xfrm flipH="1">
              <a:off x="1759" y="1611"/>
              <a:ext cx="98" cy="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5" name="Line 73"/>
            <p:cNvSpPr>
              <a:spLocks noChangeShapeType="1"/>
            </p:cNvSpPr>
            <p:nvPr/>
          </p:nvSpPr>
          <p:spPr bwMode="auto">
            <a:xfrm flipH="1">
              <a:off x="1865" y="1620"/>
              <a:ext cx="100" cy="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6" name="Line 74"/>
            <p:cNvSpPr>
              <a:spLocks noChangeShapeType="1"/>
            </p:cNvSpPr>
            <p:nvPr/>
          </p:nvSpPr>
          <p:spPr bwMode="auto">
            <a:xfrm flipH="1">
              <a:off x="1629" y="1611"/>
              <a:ext cx="99" cy="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7" name="Line 75"/>
            <p:cNvSpPr>
              <a:spLocks noChangeShapeType="1"/>
            </p:cNvSpPr>
            <p:nvPr/>
          </p:nvSpPr>
          <p:spPr bwMode="auto">
            <a:xfrm flipH="1">
              <a:off x="1367" y="1611"/>
              <a:ext cx="90" cy="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8" name="Line 76"/>
            <p:cNvSpPr>
              <a:spLocks noChangeShapeType="1"/>
            </p:cNvSpPr>
            <p:nvPr/>
          </p:nvSpPr>
          <p:spPr bwMode="auto">
            <a:xfrm flipH="1">
              <a:off x="1498" y="1775"/>
              <a:ext cx="98" cy="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89" name="Line 77"/>
            <p:cNvSpPr>
              <a:spLocks noChangeShapeType="1"/>
            </p:cNvSpPr>
            <p:nvPr/>
          </p:nvSpPr>
          <p:spPr bwMode="auto">
            <a:xfrm flipH="1">
              <a:off x="1629" y="1770"/>
              <a:ext cx="99" cy="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0" name="Line 78"/>
            <p:cNvSpPr>
              <a:spLocks noChangeShapeType="1"/>
            </p:cNvSpPr>
            <p:nvPr/>
          </p:nvSpPr>
          <p:spPr bwMode="auto">
            <a:xfrm flipH="1">
              <a:off x="1773" y="1770"/>
              <a:ext cx="99" cy="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1" name="Line 79"/>
            <p:cNvSpPr>
              <a:spLocks noChangeShapeType="1"/>
            </p:cNvSpPr>
            <p:nvPr/>
          </p:nvSpPr>
          <p:spPr bwMode="auto">
            <a:xfrm flipH="1">
              <a:off x="1878" y="1784"/>
              <a:ext cx="98" cy="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2" name="Line 80"/>
            <p:cNvSpPr>
              <a:spLocks noChangeShapeType="1"/>
            </p:cNvSpPr>
            <p:nvPr/>
          </p:nvSpPr>
          <p:spPr bwMode="auto">
            <a:xfrm flipH="1">
              <a:off x="1390" y="1774"/>
              <a:ext cx="99" cy="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3" name="Line 81"/>
            <p:cNvSpPr>
              <a:spLocks noChangeShapeType="1"/>
            </p:cNvSpPr>
            <p:nvPr/>
          </p:nvSpPr>
          <p:spPr bwMode="auto">
            <a:xfrm rot="5400000" flipH="1">
              <a:off x="1384" y="1609"/>
              <a:ext cx="65" cy="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4" name="Line 82"/>
            <p:cNvSpPr>
              <a:spLocks noChangeShapeType="1"/>
            </p:cNvSpPr>
            <p:nvPr/>
          </p:nvSpPr>
          <p:spPr bwMode="auto">
            <a:xfrm rot="5400000" flipH="1">
              <a:off x="1671" y="1609"/>
              <a:ext cx="65" cy="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5" name="Line 83"/>
            <p:cNvSpPr>
              <a:spLocks noChangeShapeType="1"/>
            </p:cNvSpPr>
            <p:nvPr/>
          </p:nvSpPr>
          <p:spPr bwMode="auto">
            <a:xfrm rot="5400000" flipH="1">
              <a:off x="1514" y="1596"/>
              <a:ext cx="66" cy="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6" name="Line 84"/>
            <p:cNvSpPr>
              <a:spLocks noChangeShapeType="1"/>
            </p:cNvSpPr>
            <p:nvPr/>
          </p:nvSpPr>
          <p:spPr bwMode="auto">
            <a:xfrm rot="5400000" flipH="1">
              <a:off x="1894" y="1604"/>
              <a:ext cx="66" cy="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7" name="Line 85"/>
            <p:cNvSpPr>
              <a:spLocks noChangeShapeType="1"/>
            </p:cNvSpPr>
            <p:nvPr/>
          </p:nvSpPr>
          <p:spPr bwMode="auto">
            <a:xfrm rot="5400000" flipH="1">
              <a:off x="1811" y="1604"/>
              <a:ext cx="66" cy="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8" name="Line 86"/>
            <p:cNvSpPr>
              <a:spLocks noChangeShapeType="1"/>
            </p:cNvSpPr>
            <p:nvPr/>
          </p:nvSpPr>
          <p:spPr bwMode="auto">
            <a:xfrm rot="5400000" flipH="1">
              <a:off x="1539" y="1760"/>
              <a:ext cx="64" cy="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799" name="Line 87"/>
            <p:cNvSpPr>
              <a:spLocks noChangeShapeType="1"/>
            </p:cNvSpPr>
            <p:nvPr/>
          </p:nvSpPr>
          <p:spPr bwMode="auto">
            <a:xfrm rot="5400000" flipH="1">
              <a:off x="1870" y="1753"/>
              <a:ext cx="65" cy="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800" name="Line 88"/>
            <p:cNvSpPr>
              <a:spLocks noChangeShapeType="1"/>
            </p:cNvSpPr>
            <p:nvPr/>
          </p:nvSpPr>
          <p:spPr bwMode="auto">
            <a:xfrm rot="5400000" flipH="1">
              <a:off x="1681" y="1760"/>
              <a:ext cx="64" cy="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801" name="Line 89"/>
            <p:cNvSpPr>
              <a:spLocks noChangeShapeType="1"/>
            </p:cNvSpPr>
            <p:nvPr/>
          </p:nvSpPr>
          <p:spPr bwMode="auto">
            <a:xfrm rot="5400000" flipH="1">
              <a:off x="1411" y="1755"/>
              <a:ext cx="66" cy="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802" name="Line 90"/>
            <p:cNvSpPr>
              <a:spLocks noChangeShapeType="1"/>
            </p:cNvSpPr>
            <p:nvPr/>
          </p:nvSpPr>
          <p:spPr bwMode="auto">
            <a:xfrm rot="5400000" flipH="1">
              <a:off x="1777" y="1760"/>
              <a:ext cx="64" cy="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803" name="Line 91"/>
            <p:cNvSpPr>
              <a:spLocks noChangeShapeType="1"/>
            </p:cNvSpPr>
            <p:nvPr/>
          </p:nvSpPr>
          <p:spPr bwMode="auto">
            <a:xfrm>
              <a:off x="2059" y="1703"/>
              <a:ext cx="4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804" name="Line 92"/>
            <p:cNvSpPr>
              <a:spLocks noChangeShapeType="1"/>
            </p:cNvSpPr>
            <p:nvPr/>
          </p:nvSpPr>
          <p:spPr bwMode="auto">
            <a:xfrm flipV="1">
              <a:off x="1916" y="1251"/>
              <a:ext cx="716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805" name="Line 93"/>
            <p:cNvSpPr>
              <a:spLocks noChangeShapeType="1"/>
            </p:cNvSpPr>
            <p:nvPr/>
          </p:nvSpPr>
          <p:spPr bwMode="auto">
            <a:xfrm>
              <a:off x="1677" y="2177"/>
              <a:ext cx="859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806" name="Line 94"/>
            <p:cNvSpPr>
              <a:spLocks noChangeShapeType="1"/>
            </p:cNvSpPr>
            <p:nvPr/>
          </p:nvSpPr>
          <p:spPr bwMode="auto">
            <a:xfrm>
              <a:off x="1796" y="2128"/>
              <a:ext cx="6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83807" name="Text Box 95"/>
            <p:cNvSpPr txBox="1">
              <a:spLocks noChangeArrowheads="1"/>
            </p:cNvSpPr>
            <p:nvPr/>
          </p:nvSpPr>
          <p:spPr bwMode="auto">
            <a:xfrm>
              <a:off x="2476" y="1990"/>
              <a:ext cx="1492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zh-CN" altLang="en-US" sz="2400" b="1">
                  <a:latin typeface="Times New Roman" pitchFamily="18" charset="0"/>
                </a:rPr>
                <a:t>检测线圈</a:t>
              </a:r>
            </a:p>
          </p:txBody>
        </p:sp>
      </p:grpSp>
      <p:graphicFrame>
        <p:nvGraphicFramePr>
          <p:cNvPr id="883808" name="Object 96"/>
          <p:cNvGraphicFramePr>
            <a:graphicFrameLocks noChangeAspect="1"/>
          </p:cNvGraphicFramePr>
          <p:nvPr/>
        </p:nvGraphicFramePr>
        <p:xfrm>
          <a:off x="4643438" y="1643051"/>
          <a:ext cx="3954930" cy="1500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Equation" r:id="rId3" imgW="1523880" imgH="571320" progId="Equation.3">
                  <p:embed/>
                </p:oleObj>
              </mc:Choice>
              <mc:Fallback>
                <p:oleObj name="Equation" r:id="rId3" imgW="1523880" imgH="571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643051"/>
                        <a:ext cx="3954930" cy="15001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3809" name="Object 97"/>
          <p:cNvGraphicFramePr>
            <a:graphicFrameLocks noChangeAspect="1"/>
          </p:cNvGraphicFramePr>
          <p:nvPr/>
        </p:nvGraphicFramePr>
        <p:xfrm>
          <a:off x="4786314" y="3643314"/>
          <a:ext cx="3519932" cy="100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Equation" r:id="rId5" imgW="1803240" imgH="457200" progId="Equation.DSMT4">
                  <p:embed/>
                </p:oleObj>
              </mc:Choice>
              <mc:Fallback>
                <p:oleObj name="Equation" r:id="rId5" imgW="180324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3643314"/>
                        <a:ext cx="3519932" cy="10001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83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83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8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8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88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4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211960" y="620688"/>
            <a:ext cx="4320480" cy="49685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筒内外压差</a:t>
            </a:r>
            <a:r>
              <a:rPr kumimoji="1" lang="zh-CN" alt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△</a:t>
            </a:r>
            <a:r>
              <a:rPr kumimoji="1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p=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0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时，振筒受激励线圈和铁芯的冲击，作自由振动，使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振筒与检测铁芯的间隙成周期性变化，在检测线圈中产生感应电势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，正反馈给激励线圈，维持振筒稳定的自激振动。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当压差</a:t>
            </a:r>
            <a:r>
              <a:rPr kumimoji="1" lang="zh-CN" alt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△</a:t>
            </a:r>
            <a:r>
              <a:rPr kumimoji="1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p≠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0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时，筒壁的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应力相应增大，使振动频率发生变化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，测量振筒的频率，就可以求得压差的数值。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92696"/>
            <a:ext cx="417646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ChangeArrowheads="1"/>
          </p:cNvSpPr>
          <p:nvPr/>
        </p:nvSpPr>
        <p:spPr bwMode="auto">
          <a:xfrm>
            <a:off x="467544" y="620688"/>
            <a:ext cx="81883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imes New Roman" pitchFamily="18" charset="0"/>
              </a:rPr>
              <a:t>振筒式压力传感器的检测与驱动电路原理图。</a:t>
            </a:r>
          </a:p>
        </p:txBody>
      </p:sp>
      <p:sp>
        <p:nvSpPr>
          <p:cNvPr id="892932" name="Rectangle 4"/>
          <p:cNvSpPr>
            <a:spLocks noChangeArrowheads="1"/>
          </p:cNvSpPr>
          <p:nvPr/>
        </p:nvSpPr>
        <p:spPr bwMode="auto">
          <a:xfrm>
            <a:off x="5652120" y="1484784"/>
            <a:ext cx="2895600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特点：</a:t>
            </a:r>
            <a:r>
              <a:rPr lang="zh-CN" altLang="en-US" sz="2400" b="1" dirty="0">
                <a:latin typeface="Times New Roman" pitchFamily="18" charset="0"/>
              </a:rPr>
              <a:t>适用于气体压力的测量，其体积小，输出频率信号，重复性好，耐振；精度高，且有良好的稳定性。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5305425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Rectangle 2"/>
          <p:cNvSpPr>
            <a:spLocks noChangeArrowheads="1"/>
          </p:cNvSpPr>
          <p:nvPr/>
        </p:nvSpPr>
        <p:spPr bwMode="auto">
          <a:xfrm>
            <a:off x="2428875" y="1062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885763" name="Picture 3" descr="C:\Documents and Settings\Administrator\My Documents\My Pictures\d振筒压力计.g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251520" y="0"/>
            <a:ext cx="8604250" cy="685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-214346" y="0"/>
            <a:ext cx="8001000" cy="1216026"/>
          </a:xfrm>
        </p:spPr>
        <p:txBody>
          <a:bodyPr/>
          <a:lstStyle/>
          <a:p>
            <a:r>
              <a:rPr lang="en-US" altLang="zh-CN" sz="2800" b="1" dirty="0">
                <a:latin typeface="Times New Roman" pitchFamily="18" charset="0"/>
              </a:rPr>
              <a:t>3.4 </a:t>
            </a:r>
            <a:r>
              <a:rPr lang="zh-CN" altLang="en-US" sz="2800" b="1" dirty="0">
                <a:latin typeface="Times New Roman" pitchFamily="18" charset="0"/>
              </a:rPr>
              <a:t>负荷式压力计</a:t>
            </a:r>
          </a:p>
        </p:txBody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557338"/>
            <a:ext cx="8001000" cy="4267200"/>
          </a:xfrm>
        </p:spPr>
        <p:txBody>
          <a:bodyPr/>
          <a:lstStyle/>
          <a:p>
            <a:r>
              <a:rPr lang="zh-CN" altLang="en-US" sz="2800" b="1" dirty="0"/>
              <a:t>校验、标定压力表和压力传感器</a:t>
            </a:r>
          </a:p>
          <a:p>
            <a:r>
              <a:rPr lang="zh-CN" altLang="en-US" sz="2800" b="1" dirty="0"/>
              <a:t>标准压力发生器</a:t>
            </a:r>
          </a:p>
          <a:p>
            <a:r>
              <a:rPr lang="zh-CN" altLang="en-US" sz="2800" b="1" dirty="0"/>
              <a:t>根据流体静力学平衡原理和帕斯卡定律，利用压力作用在活塞上的力与砝码的重力相平衡的原理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00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0"/>
            <a:ext cx="7431087" cy="66881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0108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 smtClean="0">
                <a:latin typeface="Times New Roman" pitchFamily="18" charset="0"/>
              </a:rPr>
              <a:t>3.5   </a:t>
            </a:r>
            <a:r>
              <a:rPr lang="zh-CN" altLang="en-US" sz="2800" b="1" dirty="0" smtClean="0">
                <a:latin typeface="Times New Roman" pitchFamily="18" charset="0"/>
              </a:rPr>
              <a:t>液柱式压力计 </a:t>
            </a:r>
            <a:r>
              <a:rPr lang="en-US" altLang="zh-CN" sz="2800" b="1" dirty="0" smtClean="0">
                <a:latin typeface="Times New Roman" pitchFamily="18" charset="0"/>
              </a:rPr>
              <a:t> liquid (column)    manometer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400463"/>
            <a:ext cx="7715200" cy="4525963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1</a:t>
            </a:r>
            <a:r>
              <a:rPr lang="zh-CN" altLang="en-US" sz="2800" b="1" dirty="0" smtClean="0">
                <a:latin typeface="Times New Roman" pitchFamily="18" charset="0"/>
              </a:rPr>
              <a:t>、工作原理：液柱高度产生的压力与被测压力相平衡的原理</a:t>
            </a:r>
          </a:p>
          <a:p>
            <a:pPr>
              <a:spcBef>
                <a:spcPct val="50000"/>
              </a:spcBef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2</a:t>
            </a:r>
            <a:r>
              <a:rPr lang="zh-CN" altLang="en-US" sz="2800" b="1" dirty="0" smtClean="0">
                <a:latin typeface="Times New Roman" pitchFamily="18" charset="0"/>
              </a:rPr>
              <a:t>、液柱式压力计的特点：结构简单、使用方便、精度较高、价格低、量程小、可以测量较小的压力、负压、差压(</a:t>
            </a:r>
            <a:r>
              <a:rPr lang="en-US" altLang="zh-CN" sz="2800" b="1" dirty="0" smtClean="0">
                <a:latin typeface="Times New Roman" pitchFamily="18" charset="0"/>
              </a:rPr>
              <a:t>P&lt;0.3MPa)</a:t>
            </a:r>
            <a:r>
              <a:rPr lang="zh-CN" altLang="en-US" sz="2800" b="1" dirty="0" smtClean="0">
                <a:latin typeface="Times New Roman" pitchFamily="18" charset="0"/>
              </a:rPr>
              <a:t> ，信号不能远传。</a:t>
            </a:r>
          </a:p>
          <a:p>
            <a:pPr>
              <a:buNone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552" y="620688"/>
            <a:ext cx="8015288" cy="5715000"/>
          </a:xfrm>
          <a:noFill/>
          <a:ln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600" b="1" dirty="0">
                <a:latin typeface="Times New Roman" pitchFamily="18" charset="0"/>
              </a:rPr>
              <a:t>3</a:t>
            </a:r>
            <a:r>
              <a:rPr lang="zh-CN" altLang="en-US" sz="2600" b="1" dirty="0">
                <a:latin typeface="Times New Roman" pitchFamily="18" charset="0"/>
              </a:rPr>
              <a:t>、</a:t>
            </a:r>
            <a:r>
              <a:rPr lang="en-US" altLang="zh-CN" sz="2600" b="1" dirty="0">
                <a:latin typeface="Times New Roman" pitchFamily="18" charset="0"/>
              </a:rPr>
              <a:t>U</a:t>
            </a:r>
            <a:r>
              <a:rPr lang="zh-CN" altLang="en-US" sz="2600" b="1" dirty="0">
                <a:latin typeface="Times New Roman" pitchFamily="18" charset="0"/>
              </a:rPr>
              <a:t>形管压力表                                   </a:t>
            </a:r>
          </a:p>
          <a:p>
            <a:pPr>
              <a:spcBef>
                <a:spcPct val="50000"/>
              </a:spcBef>
            </a:pPr>
            <a:r>
              <a:rPr lang="zh-CN" altLang="en-US" sz="2600" b="1" dirty="0">
                <a:latin typeface="Times New Roman" pitchFamily="18" charset="0"/>
              </a:rPr>
              <a:t>结构：</a:t>
            </a:r>
            <a:r>
              <a:rPr lang="en-US" altLang="zh-CN" sz="2600" b="1" dirty="0">
                <a:latin typeface="Times New Roman" pitchFamily="18" charset="0"/>
              </a:rPr>
              <a:t>U</a:t>
            </a:r>
            <a:r>
              <a:rPr lang="zh-CN" altLang="en-US" sz="2600" b="1" dirty="0">
                <a:latin typeface="Times New Roman" pitchFamily="18" charset="0"/>
              </a:rPr>
              <a:t>形管、刻度尺</a:t>
            </a:r>
          </a:p>
          <a:p>
            <a:pPr>
              <a:spcBef>
                <a:spcPct val="50000"/>
              </a:spcBef>
            </a:pPr>
            <a:r>
              <a:rPr lang="zh-CN" altLang="en-US" sz="2600" b="1" dirty="0">
                <a:latin typeface="Times New Roman" pitchFamily="18" charset="0"/>
              </a:rPr>
              <a:t>参数：管径  </a:t>
            </a:r>
            <a:r>
              <a:rPr lang="en-US" altLang="zh-CN" sz="2600" b="1" i="1" dirty="0">
                <a:latin typeface="Times New Roman" pitchFamily="18" charset="0"/>
              </a:rPr>
              <a:t>d </a:t>
            </a:r>
            <a:r>
              <a:rPr lang="en-US" altLang="zh-CN" sz="2600" b="1" dirty="0">
                <a:latin typeface="Times New Roman" pitchFamily="18" charset="0"/>
              </a:rPr>
              <a:t>:  5～20mm  </a:t>
            </a:r>
            <a:r>
              <a:rPr lang="zh-CN" altLang="en-US" sz="2600" b="1" dirty="0">
                <a:latin typeface="Times New Roman" pitchFamily="18" charset="0"/>
              </a:rPr>
              <a:t>为了减少毛细现象取</a:t>
            </a:r>
            <a:r>
              <a:rPr lang="en-US" altLang="zh-CN" sz="2600" b="1" i="1" dirty="0">
                <a:latin typeface="Times New Roman" pitchFamily="18" charset="0"/>
              </a:rPr>
              <a:t>d</a:t>
            </a:r>
            <a:r>
              <a:rPr lang="en-US" altLang="zh-CN" sz="2600" b="1" dirty="0">
                <a:latin typeface="Times New Roman" pitchFamily="18" charset="0"/>
              </a:rPr>
              <a:t>≥10mm</a:t>
            </a:r>
          </a:p>
          <a:p>
            <a:pPr>
              <a:spcBef>
                <a:spcPct val="50000"/>
              </a:spcBef>
            </a:pPr>
            <a:r>
              <a:rPr lang="zh-CN" altLang="en-US" sz="2600" b="1" dirty="0">
                <a:latin typeface="Times New Roman" pitchFamily="18" charset="0"/>
              </a:rPr>
              <a:t> 常用的工作液（封液</a:t>
            </a:r>
            <a:r>
              <a:rPr lang="en-US" altLang="zh-CN" sz="2600" b="1" dirty="0">
                <a:latin typeface="Times New Roman" pitchFamily="18" charset="0"/>
              </a:rPr>
              <a:t> ）：</a:t>
            </a:r>
            <a:r>
              <a:rPr lang="zh-CN" altLang="en-US" sz="2600" b="1" dirty="0">
                <a:latin typeface="Times New Roman" pitchFamily="18" charset="0"/>
              </a:rPr>
              <a:t>水、水银、酒精、四氯化氮等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611188" y="1268413"/>
            <a:ext cx="4729162" cy="3209925"/>
            <a:chOff x="1066" y="210"/>
            <a:chExt cx="2979" cy="2022"/>
          </a:xfrm>
        </p:grpSpPr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1960" y="561"/>
              <a:ext cx="953" cy="1657"/>
              <a:chOff x="7197" y="10800"/>
              <a:chExt cx="720" cy="1777"/>
            </a:xfrm>
          </p:grpSpPr>
          <p:sp>
            <p:nvSpPr>
              <p:cNvPr id="37901" name="AutoShape 13"/>
              <p:cNvSpPr>
                <a:spLocks noChangeArrowheads="1"/>
              </p:cNvSpPr>
              <p:nvPr/>
            </p:nvSpPr>
            <p:spPr bwMode="auto">
              <a:xfrm rot="10800000">
                <a:off x="7197" y="11771"/>
                <a:ext cx="720" cy="806"/>
              </a:xfrm>
              <a:custGeom>
                <a:avLst/>
                <a:gdLst>
                  <a:gd name="G0" fmla="+- 540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5400"/>
                  <a:gd name="G18" fmla="*/ 540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540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540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2700 w 21600"/>
                  <a:gd name="T15" fmla="*/ 10800 h 21600"/>
                  <a:gd name="T16" fmla="*/ 10800 w 21600"/>
                  <a:gd name="T17" fmla="*/ 5400 h 21600"/>
                  <a:gd name="T18" fmla="*/ 18900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2" name="Rectangle 14"/>
              <p:cNvSpPr>
                <a:spLocks noChangeArrowheads="1"/>
              </p:cNvSpPr>
              <p:nvPr/>
            </p:nvSpPr>
            <p:spPr bwMode="auto">
              <a:xfrm>
                <a:off x="7197" y="10800"/>
                <a:ext cx="176" cy="139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" name="Group 15"/>
              <p:cNvGrpSpPr>
                <a:grpSpLocks/>
              </p:cNvGrpSpPr>
              <p:nvPr/>
            </p:nvGrpSpPr>
            <p:grpSpPr bwMode="auto">
              <a:xfrm>
                <a:off x="7737" y="10803"/>
                <a:ext cx="180" cy="1374"/>
                <a:chOff x="7197" y="10803"/>
                <a:chExt cx="180" cy="1374"/>
              </a:xfrm>
            </p:grpSpPr>
            <p:sp>
              <p:nvSpPr>
                <p:cNvPr id="37904" name="Rectangle 16"/>
                <p:cNvSpPr>
                  <a:spLocks noChangeArrowheads="1"/>
                </p:cNvSpPr>
                <p:nvPr/>
              </p:nvSpPr>
              <p:spPr bwMode="auto">
                <a:xfrm>
                  <a:off x="7197" y="11239"/>
                  <a:ext cx="180" cy="9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905" name="Rectangle 17"/>
                <p:cNvSpPr>
                  <a:spLocks noChangeArrowheads="1"/>
                </p:cNvSpPr>
                <p:nvPr/>
              </p:nvSpPr>
              <p:spPr bwMode="auto">
                <a:xfrm>
                  <a:off x="7197" y="10803"/>
                  <a:ext cx="180" cy="48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7909" name="Line 21"/>
            <p:cNvSpPr>
              <a:spLocks noChangeShapeType="1"/>
            </p:cNvSpPr>
            <p:nvPr/>
          </p:nvSpPr>
          <p:spPr bwMode="auto">
            <a:xfrm>
              <a:off x="1304" y="1867"/>
              <a:ext cx="2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0" name="Text Box 22"/>
            <p:cNvSpPr txBox="1">
              <a:spLocks noChangeArrowheads="1"/>
            </p:cNvSpPr>
            <p:nvPr/>
          </p:nvSpPr>
          <p:spPr bwMode="auto">
            <a:xfrm>
              <a:off x="1066" y="1867"/>
              <a:ext cx="477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37911" name="Text Box 23"/>
            <p:cNvSpPr txBox="1">
              <a:spLocks noChangeArrowheads="1"/>
            </p:cNvSpPr>
            <p:nvPr/>
          </p:nvSpPr>
          <p:spPr bwMode="auto">
            <a:xfrm>
              <a:off x="3569" y="1867"/>
              <a:ext cx="47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37913" name="Line 25"/>
            <p:cNvSpPr>
              <a:spLocks noChangeShapeType="1"/>
            </p:cNvSpPr>
            <p:nvPr/>
          </p:nvSpPr>
          <p:spPr bwMode="auto">
            <a:xfrm>
              <a:off x="3061" y="984"/>
              <a:ext cx="0" cy="9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lg" len="lg"/>
              <a:tailEnd type="stealth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27"/>
            <p:cNvSpPr>
              <a:spLocks noChangeShapeType="1"/>
            </p:cNvSpPr>
            <p:nvPr/>
          </p:nvSpPr>
          <p:spPr bwMode="auto">
            <a:xfrm>
              <a:off x="2913" y="1013"/>
              <a:ext cx="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7917" name="Object 29"/>
            <p:cNvGraphicFramePr>
              <a:graphicFrameLocks noChangeAspect="1"/>
            </p:cNvGraphicFramePr>
            <p:nvPr/>
          </p:nvGraphicFramePr>
          <p:xfrm>
            <a:off x="3243" y="1298"/>
            <a:ext cx="26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Equation" r:id="rId3" imgW="126720" imgH="177480" progId="Equation.DSMT4">
                    <p:embed/>
                  </p:oleObj>
                </mc:Choice>
                <mc:Fallback>
                  <p:oleObj name="Equation" r:id="rId3" imgW="126720" imgH="177480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1298"/>
                          <a:ext cx="263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20" name="Line 32"/>
            <p:cNvSpPr>
              <a:spLocks noChangeShapeType="1"/>
            </p:cNvSpPr>
            <p:nvPr/>
          </p:nvSpPr>
          <p:spPr bwMode="auto">
            <a:xfrm>
              <a:off x="2794" y="210"/>
              <a:ext cx="0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33"/>
            <p:cNvSpPr>
              <a:spLocks noChangeShapeType="1"/>
            </p:cNvSpPr>
            <p:nvPr/>
          </p:nvSpPr>
          <p:spPr bwMode="auto">
            <a:xfrm>
              <a:off x="2079" y="210"/>
              <a:ext cx="0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Text Box 34"/>
            <p:cNvSpPr txBox="1">
              <a:spLocks noChangeArrowheads="1"/>
            </p:cNvSpPr>
            <p:nvPr/>
          </p:nvSpPr>
          <p:spPr bwMode="auto">
            <a:xfrm>
              <a:off x="1602" y="210"/>
              <a:ext cx="537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P</a:t>
              </a:r>
              <a:r>
                <a:rPr kumimoji="1" lang="en-US" altLang="zh-CN" sz="320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7923" name="Text Box 35"/>
            <p:cNvSpPr txBox="1">
              <a:spLocks noChangeArrowheads="1"/>
            </p:cNvSpPr>
            <p:nvPr/>
          </p:nvSpPr>
          <p:spPr bwMode="auto">
            <a:xfrm>
              <a:off x="2854" y="210"/>
              <a:ext cx="53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P</a:t>
              </a:r>
              <a:r>
                <a:rPr kumimoji="1" lang="en-US" altLang="zh-CN" sz="3200" baseline="-25000">
                  <a:latin typeface="Times New Roman" pitchFamily="18" charset="0"/>
                </a:rPr>
                <a:t>2</a:t>
              </a:r>
            </a:p>
          </p:txBody>
        </p:sp>
      </p:grpSp>
      <p:graphicFrame>
        <p:nvGraphicFramePr>
          <p:cNvPr id="37930" name="Object 42"/>
          <p:cNvGraphicFramePr>
            <a:graphicFrameLocks noChangeAspect="1"/>
          </p:cNvGraphicFramePr>
          <p:nvPr/>
        </p:nvGraphicFramePr>
        <p:xfrm>
          <a:off x="4859338" y="2349500"/>
          <a:ext cx="3703637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5" imgW="1218960" imgH="228600" progId="Equation.DSMT4">
                  <p:embed/>
                </p:oleObj>
              </mc:Choice>
              <mc:Fallback>
                <p:oleObj name="Equation" r:id="rId5" imgW="121896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349500"/>
                        <a:ext cx="3703637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91440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     </a:t>
            </a:r>
            <a:r>
              <a:rPr kumimoji="1" lang="en-US" altLang="zh-CN" sz="2800" b="1" dirty="0" smtClean="0">
                <a:latin typeface="Times New Roman" pitchFamily="18" charset="0"/>
              </a:rPr>
              <a:t>4</a:t>
            </a:r>
            <a:r>
              <a:rPr kumimoji="1" lang="zh-CN" altLang="en-US" sz="2800" b="1" dirty="0" smtClean="0">
                <a:latin typeface="Times New Roman" pitchFamily="18" charset="0"/>
              </a:rPr>
              <a:t>、单管</a:t>
            </a:r>
            <a:r>
              <a:rPr kumimoji="1" lang="zh-CN" altLang="en-US" sz="2800" b="1" dirty="0">
                <a:latin typeface="Times New Roman" pitchFamily="18" charset="0"/>
              </a:rPr>
              <a:t>压力计（杯形压力计）</a:t>
            </a:r>
          </a:p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Times New Roman" pitchFamily="18" charset="0"/>
              </a:rPr>
              <a:t>  single-column manometer (well-type manometer )</a:t>
            </a:r>
            <a:r>
              <a:rPr kumimoji="1" lang="zh-CN" altLang="en-US" sz="2800" b="1" dirty="0">
                <a:latin typeface="Times New Roman" pitchFamily="18" charset="0"/>
              </a:rPr>
              <a:t/>
            </a:r>
            <a:br>
              <a:rPr kumimoji="1" lang="zh-CN" altLang="en-US" sz="2800" b="1" dirty="0">
                <a:latin typeface="Times New Roman" pitchFamily="18" charset="0"/>
              </a:rPr>
            </a:br>
            <a:endParaRPr kumimoji="1" lang="en-US" altLang="zh-CN" sz="2800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Times New Roman" pitchFamily="18" charset="0"/>
              </a:rPr>
              <a:t>   </a:t>
            </a:r>
            <a:r>
              <a:rPr kumimoji="1" lang="zh-CN" altLang="en-US" sz="2800" b="1" dirty="0">
                <a:latin typeface="Times New Roman" pitchFamily="18" charset="0"/>
              </a:rPr>
              <a:t/>
            </a:r>
            <a:br>
              <a:rPr kumimoji="1" lang="zh-CN" altLang="en-US" sz="2800" b="1" dirty="0">
                <a:latin typeface="Times New Roman" pitchFamily="18" charset="0"/>
              </a:rPr>
            </a:br>
            <a:endParaRPr kumimoji="1" lang="en-US" altLang="zh-CN" sz="2800" b="1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Times New Roman" pitchFamily="18" charset="0"/>
              </a:rPr>
              <a:t>                                                                  </a:t>
            </a:r>
            <a:r>
              <a:rPr kumimoji="1" lang="zh-CN" altLang="en-US" sz="2800" b="1" dirty="0">
                <a:latin typeface="Times New Roman" pitchFamily="18" charset="0"/>
              </a:rPr>
              <a:t>                                                                  </a:t>
            </a:r>
          </a:p>
        </p:txBody>
      </p:sp>
      <p:graphicFrame>
        <p:nvGraphicFramePr>
          <p:cNvPr id="40023" name="Object 87"/>
          <p:cNvGraphicFramePr>
            <a:graphicFrameLocks noChangeAspect="1"/>
          </p:cNvGraphicFramePr>
          <p:nvPr/>
        </p:nvGraphicFramePr>
        <p:xfrm>
          <a:off x="4427985" y="1916832"/>
          <a:ext cx="3528392" cy="961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3" imgW="1625400" imgH="431640" progId="Equation.DSMT4">
                  <p:embed/>
                </p:oleObj>
              </mc:Choice>
              <mc:Fallback>
                <p:oleObj name="Equation" r:id="rId3" imgW="162540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5" y="1916832"/>
                        <a:ext cx="3528392" cy="9610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24" name="Text Box 88"/>
          <p:cNvSpPr txBox="1">
            <a:spLocks noChangeArrowheads="1"/>
          </p:cNvSpPr>
          <p:nvPr/>
        </p:nvSpPr>
        <p:spPr bwMode="auto">
          <a:xfrm>
            <a:off x="4357686" y="1571612"/>
            <a:ext cx="424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根据质量守恒原理</a:t>
            </a:r>
          </a:p>
        </p:txBody>
      </p:sp>
      <p:sp>
        <p:nvSpPr>
          <p:cNvPr id="40027" name="Text Box 91"/>
          <p:cNvSpPr txBox="1">
            <a:spLocks noChangeArrowheads="1"/>
          </p:cNvSpPr>
          <p:nvPr/>
        </p:nvSpPr>
        <p:spPr bwMode="auto">
          <a:xfrm>
            <a:off x="4499992" y="2780928"/>
            <a:ext cx="4032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itchFamily="18" charset="0"/>
              </a:rPr>
              <a:t>A</a:t>
            </a:r>
            <a:r>
              <a:rPr kumimoji="1" lang="en-US" altLang="zh-CN" sz="2400" b="1" i="1" baseline="-25000" dirty="0">
                <a:latin typeface="Times New Roman" pitchFamily="18" charset="0"/>
              </a:rPr>
              <a:t>0</a:t>
            </a:r>
            <a:r>
              <a:rPr kumimoji="1" lang="en-US" altLang="zh-CN" sz="2400" b="1" dirty="0">
                <a:latin typeface="Times New Roman" pitchFamily="18" charset="0"/>
              </a:rPr>
              <a:t>：</a:t>
            </a:r>
            <a:r>
              <a:rPr kumimoji="1" lang="zh-CN" altLang="en-US" sz="2400" b="1" dirty="0">
                <a:latin typeface="Times New Roman" pitchFamily="18" charset="0"/>
              </a:rPr>
              <a:t>左边管的截面积</a:t>
            </a:r>
            <a:r>
              <a:rPr kumimoji="1" lang="zh-CN" altLang="en-US" sz="2400" b="1" baseline="-25000" dirty="0">
                <a:latin typeface="Times New Roman" pitchFamily="18" charset="0"/>
              </a:rPr>
              <a:t>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1" lang="zh-CN" altLang="en-US" sz="2400" b="1" baseline="-25000" dirty="0">
                <a:latin typeface="Times New Roman" pitchFamily="18" charset="0"/>
              </a:rPr>
              <a:t>                                                                               </a:t>
            </a:r>
            <a:r>
              <a:rPr kumimoji="1" lang="en-US" altLang="zh-CN" sz="2400" b="1" i="1" dirty="0">
                <a:latin typeface="Times New Roman" pitchFamily="18" charset="0"/>
              </a:rPr>
              <a:t>A</a:t>
            </a:r>
            <a:r>
              <a:rPr kumimoji="1" lang="zh-CN" altLang="en-US" sz="2400" b="1" dirty="0">
                <a:latin typeface="Times New Roman" pitchFamily="18" charset="0"/>
              </a:rPr>
              <a:t>：右边管的截面积</a:t>
            </a:r>
            <a:r>
              <a:rPr kumimoji="1" lang="zh-CN" altLang="en-US" sz="2400" b="1" baseline="-25000" dirty="0">
                <a:latin typeface="Times New Roman" pitchFamily="18" charset="0"/>
              </a:rPr>
              <a:t> 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grpSp>
        <p:nvGrpSpPr>
          <p:cNvPr id="2" name="Group 100"/>
          <p:cNvGrpSpPr>
            <a:grpSpLocks/>
          </p:cNvGrpSpPr>
          <p:nvPr/>
        </p:nvGrpSpPr>
        <p:grpSpPr bwMode="auto">
          <a:xfrm>
            <a:off x="755576" y="1628800"/>
            <a:ext cx="3672408" cy="3816424"/>
            <a:chOff x="0" y="1162"/>
            <a:chExt cx="2971" cy="2722"/>
          </a:xfrm>
        </p:grpSpPr>
        <p:grpSp>
          <p:nvGrpSpPr>
            <p:cNvPr id="3" name="Group 76"/>
            <p:cNvGrpSpPr>
              <a:grpSpLocks/>
            </p:cNvGrpSpPr>
            <p:nvPr/>
          </p:nvGrpSpPr>
          <p:grpSpPr bwMode="auto">
            <a:xfrm>
              <a:off x="0" y="3335"/>
              <a:ext cx="863" cy="310"/>
              <a:chOff x="3791" y="13449"/>
              <a:chExt cx="1629" cy="624"/>
            </a:xfrm>
          </p:grpSpPr>
          <p:sp>
            <p:nvSpPr>
              <p:cNvPr id="40013" name="Line 77"/>
              <p:cNvSpPr>
                <a:spLocks noChangeShapeType="1"/>
              </p:cNvSpPr>
              <p:nvPr/>
            </p:nvSpPr>
            <p:spPr bwMode="auto">
              <a:xfrm>
                <a:off x="4877" y="13920"/>
                <a:ext cx="54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14" name="Text Box 78"/>
              <p:cNvSpPr txBox="1">
                <a:spLocks noChangeArrowheads="1"/>
              </p:cNvSpPr>
              <p:nvPr/>
            </p:nvSpPr>
            <p:spPr bwMode="auto">
              <a:xfrm>
                <a:off x="3791" y="13449"/>
                <a:ext cx="543" cy="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0" hangingPunct="0"/>
                <a:r>
                  <a:rPr lang="en-US" altLang="zh-CN" sz="3200" b="1" dirty="0" smtClean="0">
                    <a:latin typeface="Times New Roman" pitchFamily="18" charset="0"/>
                  </a:rPr>
                  <a:t>O</a:t>
                </a:r>
                <a:endParaRPr lang="zh-CN" altLang="en-US" sz="3200" b="1" dirty="0">
                  <a:latin typeface="Times New Roman" pitchFamily="18" charset="0"/>
                </a:endParaRPr>
              </a:p>
            </p:txBody>
          </p:sp>
        </p:grpSp>
        <p:sp>
          <p:nvSpPr>
            <p:cNvPr id="39943" name="Line 7"/>
            <p:cNvSpPr>
              <a:spLocks noChangeShapeType="1"/>
            </p:cNvSpPr>
            <p:nvPr/>
          </p:nvSpPr>
          <p:spPr bwMode="auto">
            <a:xfrm>
              <a:off x="1342" y="3400"/>
              <a:ext cx="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5" name="Line 9"/>
            <p:cNvSpPr>
              <a:spLocks noChangeShapeType="1"/>
            </p:cNvSpPr>
            <p:nvPr/>
          </p:nvSpPr>
          <p:spPr bwMode="auto">
            <a:xfrm>
              <a:off x="2013" y="2171"/>
              <a:ext cx="9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7" name="Line 11"/>
            <p:cNvSpPr>
              <a:spLocks noChangeShapeType="1"/>
            </p:cNvSpPr>
            <p:nvPr/>
          </p:nvSpPr>
          <p:spPr bwMode="auto">
            <a:xfrm>
              <a:off x="2013" y="2327"/>
              <a:ext cx="9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8" name="Line 12"/>
            <p:cNvSpPr>
              <a:spLocks noChangeShapeType="1"/>
            </p:cNvSpPr>
            <p:nvPr/>
          </p:nvSpPr>
          <p:spPr bwMode="auto">
            <a:xfrm>
              <a:off x="2013" y="2404"/>
              <a:ext cx="9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9" name="Line 13"/>
            <p:cNvSpPr>
              <a:spLocks noChangeShapeType="1"/>
            </p:cNvSpPr>
            <p:nvPr/>
          </p:nvSpPr>
          <p:spPr bwMode="auto">
            <a:xfrm>
              <a:off x="1821" y="2171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1" name="Line 15"/>
            <p:cNvSpPr>
              <a:spLocks noChangeShapeType="1"/>
            </p:cNvSpPr>
            <p:nvPr/>
          </p:nvSpPr>
          <p:spPr bwMode="auto">
            <a:xfrm>
              <a:off x="1150" y="3491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3" name="Line 17"/>
            <p:cNvSpPr>
              <a:spLocks noChangeShapeType="1"/>
            </p:cNvSpPr>
            <p:nvPr/>
          </p:nvSpPr>
          <p:spPr bwMode="auto">
            <a:xfrm>
              <a:off x="958" y="3491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5" name="Line 19"/>
            <p:cNvSpPr>
              <a:spLocks noChangeShapeType="1"/>
            </p:cNvSpPr>
            <p:nvPr/>
          </p:nvSpPr>
          <p:spPr bwMode="auto">
            <a:xfrm>
              <a:off x="1438" y="3491"/>
              <a:ext cx="28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7" name="Line 21"/>
            <p:cNvSpPr>
              <a:spLocks noChangeShapeType="1"/>
            </p:cNvSpPr>
            <p:nvPr/>
          </p:nvSpPr>
          <p:spPr bwMode="auto">
            <a:xfrm>
              <a:off x="1246" y="3258"/>
              <a:ext cx="96" cy="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9" name="Line 23"/>
            <p:cNvSpPr>
              <a:spLocks noChangeShapeType="1"/>
            </p:cNvSpPr>
            <p:nvPr/>
          </p:nvSpPr>
          <p:spPr bwMode="auto">
            <a:xfrm>
              <a:off x="2108" y="2171"/>
              <a:ext cx="3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60" name="Text Box 24"/>
            <p:cNvSpPr txBox="1">
              <a:spLocks noChangeArrowheads="1"/>
            </p:cNvSpPr>
            <p:nvPr/>
          </p:nvSpPr>
          <p:spPr bwMode="auto">
            <a:xfrm>
              <a:off x="1891" y="1473"/>
              <a:ext cx="288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3200" b="1">
                  <a:latin typeface="Times New Roman" pitchFamily="18" charset="0"/>
                </a:rPr>
                <a:t>  </a:t>
              </a:r>
            </a:p>
          </p:txBody>
        </p:sp>
        <p:sp>
          <p:nvSpPr>
            <p:cNvPr id="39968" name="Line 32"/>
            <p:cNvSpPr>
              <a:spLocks noChangeShapeType="1"/>
            </p:cNvSpPr>
            <p:nvPr/>
          </p:nvSpPr>
          <p:spPr bwMode="auto">
            <a:xfrm>
              <a:off x="479" y="3491"/>
              <a:ext cx="47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69" name="Line 33"/>
            <p:cNvSpPr>
              <a:spLocks noChangeShapeType="1"/>
            </p:cNvSpPr>
            <p:nvPr/>
          </p:nvSpPr>
          <p:spPr bwMode="auto">
            <a:xfrm>
              <a:off x="671" y="3647"/>
              <a:ext cx="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72" name="Line 36"/>
            <p:cNvSpPr>
              <a:spLocks noChangeShapeType="1"/>
            </p:cNvSpPr>
            <p:nvPr/>
          </p:nvSpPr>
          <p:spPr bwMode="auto">
            <a:xfrm>
              <a:off x="192" y="3414"/>
              <a:ext cx="2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" name="Group 37"/>
            <p:cNvGrpSpPr>
              <a:grpSpLocks/>
            </p:cNvGrpSpPr>
            <p:nvPr/>
          </p:nvGrpSpPr>
          <p:grpSpPr bwMode="auto">
            <a:xfrm>
              <a:off x="384" y="1628"/>
              <a:ext cx="2587" cy="2174"/>
              <a:chOff x="4334" y="10020"/>
              <a:chExt cx="4887" cy="4368"/>
            </a:xfrm>
          </p:grpSpPr>
          <p:grpSp>
            <p:nvGrpSpPr>
              <p:cNvPr id="5" name="Group 38"/>
              <p:cNvGrpSpPr>
                <a:grpSpLocks/>
              </p:cNvGrpSpPr>
              <p:nvPr/>
            </p:nvGrpSpPr>
            <p:grpSpPr bwMode="auto">
              <a:xfrm>
                <a:off x="4334" y="10020"/>
                <a:ext cx="3258" cy="4368"/>
                <a:chOff x="3248" y="9864"/>
                <a:chExt cx="3258" cy="4368"/>
              </a:xfrm>
            </p:grpSpPr>
            <p:grpSp>
              <p:nvGrpSpPr>
                <p:cNvPr id="6" name="Group 39"/>
                <p:cNvGrpSpPr>
                  <a:grpSpLocks/>
                </p:cNvGrpSpPr>
                <p:nvPr/>
              </p:nvGrpSpPr>
              <p:grpSpPr bwMode="auto">
                <a:xfrm>
                  <a:off x="3248" y="9864"/>
                  <a:ext cx="3258" cy="4368"/>
                  <a:chOff x="3067" y="9552"/>
                  <a:chExt cx="3258" cy="4368"/>
                </a:xfrm>
              </p:grpSpPr>
              <p:grpSp>
                <p:nvGrpSpPr>
                  <p:cNvPr id="7" name="Group 40"/>
                  <p:cNvGrpSpPr>
                    <a:grpSpLocks/>
                  </p:cNvGrpSpPr>
                  <p:nvPr/>
                </p:nvGrpSpPr>
                <p:grpSpPr bwMode="auto">
                  <a:xfrm>
                    <a:off x="5239" y="9864"/>
                    <a:ext cx="543" cy="3432"/>
                    <a:chOff x="4696" y="9864"/>
                    <a:chExt cx="543" cy="3432"/>
                  </a:xfrm>
                </p:grpSpPr>
                <p:grpSp>
                  <p:nvGrpSpPr>
                    <p:cNvPr id="8" name="Group 4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696" y="9864"/>
                      <a:ext cx="543" cy="3432"/>
                      <a:chOff x="4153" y="11112"/>
                      <a:chExt cx="543" cy="3432"/>
                    </a:xfrm>
                  </p:grpSpPr>
                  <p:sp>
                    <p:nvSpPr>
                      <p:cNvPr id="39978" name="Rectangle 4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53" y="11112"/>
                        <a:ext cx="543" cy="343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79" name="Line 4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53" y="11268"/>
                        <a:ext cx="54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0" name="Line 4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53" y="11892"/>
                        <a:ext cx="54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1" name="Line 4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53" y="12516"/>
                        <a:ext cx="54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2" name="Line 4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53" y="13140"/>
                        <a:ext cx="54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3" name="Line 4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53" y="13764"/>
                        <a:ext cx="543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4" name="Line 4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1424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5" name="Line 4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1580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6" name="Line 5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1736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7" name="Line 5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2048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8" name="Line 5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2204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89" name="Line 5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2360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90" name="Line 5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2672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91" name="Line 5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2828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92" name="Line 5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2984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93" name="Line 5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4076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94" name="Line 5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3296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95" name="Line 5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3452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96" name="Line 6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4232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97" name="Line 6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3608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9998" name="Line 6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15" y="13920"/>
                        <a:ext cx="18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39999" name="Line 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696" y="13140"/>
                      <a:ext cx="543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0000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6144" y="9552"/>
                    <a:ext cx="0" cy="42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1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6325" y="9552"/>
                    <a:ext cx="0" cy="42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2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4696" y="12984"/>
                    <a:ext cx="0" cy="78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3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4696" y="13764"/>
                    <a:ext cx="144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4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3972" y="12984"/>
                    <a:ext cx="72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5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3067" y="12984"/>
                    <a:ext cx="72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6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3791" y="12204"/>
                    <a:ext cx="0" cy="78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7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3972" y="12204"/>
                    <a:ext cx="0" cy="78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8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3067" y="13920"/>
                    <a:ext cx="325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09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3067" y="12984"/>
                    <a:ext cx="0" cy="93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010" name="Line 74"/>
                <p:cNvSpPr>
                  <a:spLocks noChangeShapeType="1"/>
                </p:cNvSpPr>
                <p:nvPr/>
              </p:nvSpPr>
              <p:spPr bwMode="auto">
                <a:xfrm>
                  <a:off x="6506" y="13920"/>
                  <a:ext cx="0" cy="3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0011" name="Text Box 75"/>
              <p:cNvSpPr txBox="1">
                <a:spLocks noChangeArrowheads="1"/>
              </p:cNvSpPr>
              <p:nvPr/>
            </p:nvSpPr>
            <p:spPr bwMode="auto">
              <a:xfrm>
                <a:off x="8678" y="13449"/>
                <a:ext cx="543" cy="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0" hangingPunct="0"/>
                <a:r>
                  <a:rPr lang="zh-CN" altLang="en-US" sz="3200" b="1">
                    <a:latin typeface="Times New Roman" pitchFamily="18" charset="0"/>
                  </a:rPr>
                  <a:t>             </a:t>
                </a:r>
              </a:p>
            </p:txBody>
          </p:sp>
        </p:grpSp>
        <p:sp>
          <p:nvSpPr>
            <p:cNvPr id="40015" name="Text Box 79"/>
            <p:cNvSpPr txBox="1">
              <a:spLocks noChangeArrowheads="1"/>
            </p:cNvSpPr>
            <p:nvPr/>
          </p:nvSpPr>
          <p:spPr bwMode="auto">
            <a:xfrm>
              <a:off x="2492" y="3336"/>
              <a:ext cx="28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3200" b="1" dirty="0" smtClean="0">
                  <a:latin typeface="Times New Roman" pitchFamily="18" charset="0"/>
                </a:rPr>
                <a:t>O</a:t>
              </a:r>
              <a:endParaRPr lang="zh-CN" altLang="en-US" sz="3200" b="1" dirty="0">
                <a:latin typeface="Times New Roman" pitchFamily="18" charset="0"/>
              </a:endParaRPr>
            </a:p>
          </p:txBody>
        </p:sp>
        <p:sp>
          <p:nvSpPr>
            <p:cNvPr id="40016" name="Line 80"/>
            <p:cNvSpPr>
              <a:spLocks noChangeShapeType="1"/>
            </p:cNvSpPr>
            <p:nvPr/>
          </p:nvSpPr>
          <p:spPr bwMode="auto">
            <a:xfrm>
              <a:off x="2300" y="2171"/>
              <a:ext cx="0" cy="1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17" name="Text Box 81"/>
            <p:cNvSpPr txBox="1">
              <a:spLocks noChangeArrowheads="1"/>
            </p:cNvSpPr>
            <p:nvPr/>
          </p:nvSpPr>
          <p:spPr bwMode="auto">
            <a:xfrm>
              <a:off x="2300" y="2560"/>
              <a:ext cx="28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3200" b="1" dirty="0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40018" name="Text Box 82"/>
            <p:cNvSpPr txBox="1">
              <a:spLocks noChangeArrowheads="1"/>
            </p:cNvSpPr>
            <p:nvPr/>
          </p:nvSpPr>
          <p:spPr bwMode="auto">
            <a:xfrm>
              <a:off x="990" y="2908"/>
              <a:ext cx="52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3200" b="1" dirty="0">
                  <a:latin typeface="Times New Roman" pitchFamily="18" charset="0"/>
                </a:rPr>
                <a:t>h</a:t>
              </a:r>
              <a:r>
                <a:rPr lang="en-US" altLang="zh-CN" sz="3200" b="1" baseline="-25000" dirty="0">
                  <a:latin typeface="Times New Roman" pitchFamily="18" charset="0"/>
                </a:rPr>
                <a:t>0</a:t>
              </a:r>
              <a:endParaRPr lang="en-US" altLang="zh-CN" sz="3200" b="1" dirty="0">
                <a:latin typeface="Times New Roman" pitchFamily="18" charset="0"/>
              </a:endParaRPr>
            </a:p>
          </p:txBody>
        </p:sp>
        <p:sp>
          <p:nvSpPr>
            <p:cNvPr id="40019" name="Text Box 83"/>
            <p:cNvSpPr txBox="1">
              <a:spLocks noChangeArrowheads="1"/>
            </p:cNvSpPr>
            <p:nvPr/>
          </p:nvSpPr>
          <p:spPr bwMode="auto">
            <a:xfrm>
              <a:off x="657" y="2341"/>
              <a:ext cx="479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3200" b="1"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40020" name="Text Box 84"/>
            <p:cNvSpPr txBox="1">
              <a:spLocks noChangeArrowheads="1"/>
            </p:cNvSpPr>
            <p:nvPr/>
          </p:nvSpPr>
          <p:spPr bwMode="auto">
            <a:xfrm>
              <a:off x="1917" y="1162"/>
              <a:ext cx="730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3200" b="1">
                  <a:latin typeface="Times New Roman" pitchFamily="18" charset="0"/>
                </a:rPr>
                <a:t>P</a:t>
              </a:r>
              <a:r>
                <a:rPr lang="en-US" altLang="zh-CN" sz="3200" b="1" baseline="-25000">
                  <a:latin typeface="Times New Roman" pitchFamily="18" charset="0"/>
                </a:rPr>
                <a:t>0</a:t>
              </a:r>
              <a:endParaRPr lang="en-US" altLang="zh-CN" sz="3200" b="1">
                <a:latin typeface="Times New Roman" pitchFamily="18" charset="0"/>
              </a:endParaRPr>
            </a:p>
          </p:txBody>
        </p:sp>
        <p:sp>
          <p:nvSpPr>
            <p:cNvPr id="40031" name="Line 95"/>
            <p:cNvSpPr>
              <a:spLocks noChangeShapeType="1"/>
            </p:cNvSpPr>
            <p:nvPr/>
          </p:nvSpPr>
          <p:spPr bwMode="auto">
            <a:xfrm flipV="1">
              <a:off x="1383" y="3521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32" name="Line 96"/>
            <p:cNvSpPr>
              <a:spLocks noChangeShapeType="1"/>
            </p:cNvSpPr>
            <p:nvPr/>
          </p:nvSpPr>
          <p:spPr bwMode="auto">
            <a:xfrm rot="10800000" flipV="1">
              <a:off x="1383" y="2976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33" name="Line 97"/>
            <p:cNvSpPr>
              <a:spLocks noChangeShapeType="1"/>
            </p:cNvSpPr>
            <p:nvPr/>
          </p:nvSpPr>
          <p:spPr bwMode="auto">
            <a:xfrm rot="10800000" flipV="1">
              <a:off x="819" y="2659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34" name="Line 98"/>
            <p:cNvSpPr>
              <a:spLocks noChangeShapeType="1"/>
            </p:cNvSpPr>
            <p:nvPr/>
          </p:nvSpPr>
          <p:spPr bwMode="auto">
            <a:xfrm rot="10800000" flipV="1">
              <a:off x="2064" y="1434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037" name="Text Box 101"/>
          <p:cNvSpPr txBox="1">
            <a:spLocks noChangeArrowheads="1"/>
          </p:cNvSpPr>
          <p:nvPr/>
        </p:nvSpPr>
        <p:spPr bwMode="auto">
          <a:xfrm>
            <a:off x="4139952" y="5085184"/>
            <a:ext cx="4392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因为</a:t>
            </a:r>
            <a:r>
              <a:rPr kumimoji="1" lang="zh-CN" altLang="en-US" sz="2400" b="1" i="1" dirty="0">
                <a:latin typeface="Times New Roman" pitchFamily="18" charset="0"/>
              </a:rPr>
              <a:t>  </a:t>
            </a:r>
            <a:r>
              <a:rPr kumimoji="1" lang="en-US" altLang="zh-CN" sz="2400" b="1" i="1" dirty="0">
                <a:latin typeface="Times New Roman" pitchFamily="18" charset="0"/>
              </a:rPr>
              <a:t>A</a:t>
            </a:r>
            <a:r>
              <a:rPr kumimoji="1" lang="en-US" altLang="zh-CN" sz="2400" b="1" i="1" baseline="-25000" dirty="0">
                <a:latin typeface="Times New Roman" pitchFamily="18" charset="0"/>
              </a:rPr>
              <a:t>0 </a:t>
            </a:r>
            <a:r>
              <a:rPr kumimoji="1" lang="en-US" altLang="zh-CN" sz="2400" b="1" i="1" dirty="0">
                <a:latin typeface="Times New Roman" pitchFamily="18" charset="0"/>
              </a:rPr>
              <a:t>&gt;&gt;A    p= p</a:t>
            </a:r>
            <a:r>
              <a:rPr kumimoji="1" lang="en-US" altLang="zh-CN" sz="2400" b="1" i="1" baseline="-25000" dirty="0">
                <a:latin typeface="Times New Roman" pitchFamily="18" charset="0"/>
              </a:rPr>
              <a:t>0</a:t>
            </a:r>
            <a:r>
              <a:rPr kumimoji="1" lang="en-US" altLang="zh-CN" sz="2400" b="1" i="1" dirty="0">
                <a:latin typeface="Times New Roman" pitchFamily="18" charset="0"/>
              </a:rPr>
              <a:t>+γh</a:t>
            </a:r>
            <a:endParaRPr kumimoji="1" lang="zh-CN" altLang="en-US" sz="2400" b="1" dirty="0">
              <a:latin typeface="Times New Roman" pitchFamily="18" charset="0"/>
            </a:endParaRPr>
          </a:p>
        </p:txBody>
      </p:sp>
      <p:graphicFrame>
        <p:nvGraphicFramePr>
          <p:cNvPr id="40038" name="Object 102"/>
          <p:cNvGraphicFramePr>
            <a:graphicFrameLocks noChangeAspect="1"/>
          </p:cNvGraphicFramePr>
          <p:nvPr/>
        </p:nvGraphicFramePr>
        <p:xfrm>
          <a:off x="4716016" y="3861049"/>
          <a:ext cx="2880320" cy="130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5" imgW="1231560" imgH="660240" progId="Equation.DSMT4">
                  <p:embed/>
                </p:oleObj>
              </mc:Choice>
              <mc:Fallback>
                <p:oleObj name="Equation" r:id="rId5" imgW="1231560" imgH="6602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861049"/>
                        <a:ext cx="2880320" cy="13033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40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4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4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  <p:bldP spid="40024" grpId="0"/>
      <p:bldP spid="40027" grpId="0"/>
      <p:bldP spid="400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584" y="1340768"/>
            <a:ext cx="6912768" cy="4254500"/>
          </a:xfrm>
          <a:noFill/>
          <a:ln/>
        </p:spPr>
        <p:txBody>
          <a:bodyPr/>
          <a:lstStyle/>
          <a:p>
            <a:pPr>
              <a:lnSpc>
                <a:spcPct val="85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b="1" dirty="0" smtClean="0">
                <a:latin typeface="Times New Roman" pitchFamily="18" charset="0"/>
              </a:rPr>
              <a:t>2) </a:t>
            </a:r>
            <a:r>
              <a:rPr lang="zh-CN" altLang="en-US" sz="2400" b="1" dirty="0">
                <a:latin typeface="Times New Roman" pitchFamily="18" charset="0"/>
              </a:rPr>
              <a:t>压力：</a:t>
            </a:r>
          </a:p>
          <a:p>
            <a:pPr algn="just">
              <a:lnSpc>
                <a:spcPct val="85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微压：0～10</a:t>
            </a:r>
            <a:r>
              <a:rPr lang="zh-CN" altLang="en-US" sz="2400" b="1" baseline="30000" dirty="0">
                <a:latin typeface="Times New Roman" pitchFamily="18" charset="0"/>
              </a:rPr>
              <a:t>5 </a:t>
            </a:r>
            <a:r>
              <a:rPr lang="en-US" altLang="zh-CN" sz="2400" b="1" dirty="0">
                <a:latin typeface="Times New Roman" pitchFamily="18" charset="0"/>
              </a:rPr>
              <a:t>Pa(</a:t>
            </a:r>
            <a:r>
              <a:rPr lang="zh-CN" altLang="en-US" sz="2400" b="1" dirty="0">
                <a:latin typeface="Times New Roman" pitchFamily="18" charset="0"/>
              </a:rPr>
              <a:t>0～1</a:t>
            </a:r>
            <a:r>
              <a:rPr lang="en-US" altLang="zh-CN" sz="2400" b="1" dirty="0">
                <a:latin typeface="Times New Roman" pitchFamily="18" charset="0"/>
              </a:rPr>
              <a:t>at)</a:t>
            </a:r>
          </a:p>
          <a:p>
            <a:pPr algn="just">
              <a:lnSpc>
                <a:spcPct val="85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低压： 10</a:t>
            </a:r>
            <a:r>
              <a:rPr lang="zh-CN" altLang="en-US" sz="2400" b="1" baseline="30000" dirty="0">
                <a:latin typeface="Times New Roman" pitchFamily="18" charset="0"/>
              </a:rPr>
              <a:t>5</a:t>
            </a:r>
            <a:r>
              <a:rPr lang="zh-CN" altLang="en-US" sz="2400" b="1" dirty="0">
                <a:latin typeface="Times New Roman" pitchFamily="18" charset="0"/>
              </a:rPr>
              <a:t>～10</a:t>
            </a:r>
            <a:r>
              <a:rPr lang="zh-CN" altLang="en-US" sz="2400" b="1" baseline="30000" dirty="0">
                <a:latin typeface="Times New Roman" pitchFamily="18" charset="0"/>
              </a:rPr>
              <a:t>7 </a:t>
            </a:r>
            <a:r>
              <a:rPr lang="en-US" altLang="zh-CN" sz="2400" b="1" dirty="0">
                <a:latin typeface="Times New Roman" pitchFamily="18" charset="0"/>
              </a:rPr>
              <a:t>Pa(1</a:t>
            </a:r>
            <a:r>
              <a:rPr lang="zh-CN" altLang="en-US" sz="2400" b="1" dirty="0">
                <a:latin typeface="Times New Roman" pitchFamily="18" charset="0"/>
              </a:rPr>
              <a:t>～100</a:t>
            </a:r>
            <a:r>
              <a:rPr lang="en-US" altLang="zh-CN" sz="2400" b="1" dirty="0">
                <a:latin typeface="Times New Roman" pitchFamily="18" charset="0"/>
              </a:rPr>
              <a:t>at)</a:t>
            </a:r>
            <a:endParaRPr lang="zh-CN" altLang="en-US" sz="2400" b="1" baseline="30000" dirty="0">
              <a:latin typeface="Times New Roman" pitchFamily="18" charset="0"/>
            </a:endParaRPr>
          </a:p>
          <a:p>
            <a:pPr algn="just">
              <a:lnSpc>
                <a:spcPct val="85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</a:t>
            </a:r>
            <a:r>
              <a:rPr lang="zh-CN" altLang="en-US" sz="2400" b="1" dirty="0" smtClean="0">
                <a:latin typeface="Times New Roman" pitchFamily="18" charset="0"/>
              </a:rPr>
              <a:t> 高压</a:t>
            </a:r>
            <a:r>
              <a:rPr lang="zh-CN" altLang="en-US" sz="2400" b="1" dirty="0">
                <a:latin typeface="Times New Roman" pitchFamily="18" charset="0"/>
              </a:rPr>
              <a:t>： 10</a:t>
            </a:r>
            <a:r>
              <a:rPr lang="zh-CN" altLang="en-US" sz="2400" b="1" baseline="30000" dirty="0">
                <a:latin typeface="Times New Roman" pitchFamily="18" charset="0"/>
              </a:rPr>
              <a:t>7</a:t>
            </a:r>
            <a:r>
              <a:rPr lang="zh-CN" altLang="en-US" sz="2400" b="1" dirty="0">
                <a:latin typeface="Times New Roman" pitchFamily="18" charset="0"/>
              </a:rPr>
              <a:t>～6×10</a:t>
            </a:r>
            <a:r>
              <a:rPr lang="zh-CN" altLang="en-US" sz="2400" b="1" baseline="30000" dirty="0">
                <a:latin typeface="Times New Roman" pitchFamily="18" charset="0"/>
              </a:rPr>
              <a:t>8</a:t>
            </a:r>
            <a:r>
              <a:rPr lang="en-US" altLang="zh-CN" sz="2400" b="1" dirty="0">
                <a:latin typeface="Times New Roman" pitchFamily="18" charset="0"/>
              </a:rPr>
              <a:t>Pa(10</a:t>
            </a:r>
            <a:r>
              <a:rPr lang="zh-CN" altLang="en-US" sz="2400" b="1" dirty="0">
                <a:latin typeface="Times New Roman" pitchFamily="18" charset="0"/>
              </a:rPr>
              <a:t>0～  6000</a:t>
            </a:r>
            <a:r>
              <a:rPr lang="en-US" altLang="zh-CN" sz="2400" b="1" dirty="0">
                <a:latin typeface="Times New Roman" pitchFamily="18" charset="0"/>
              </a:rPr>
              <a:t>at)</a:t>
            </a:r>
            <a:endParaRPr lang="zh-CN" altLang="en-US" sz="2400" b="1" dirty="0">
              <a:latin typeface="Times New Roman" pitchFamily="18" charset="0"/>
            </a:endParaRPr>
          </a:p>
          <a:p>
            <a:pPr algn="just">
              <a:lnSpc>
                <a:spcPct val="85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超高压：大于 6× 10</a:t>
            </a:r>
            <a:r>
              <a:rPr lang="zh-CN" altLang="en-US" sz="2400" b="1" baseline="30000" dirty="0">
                <a:latin typeface="Times New Roman" pitchFamily="18" charset="0"/>
              </a:rPr>
              <a:t>8</a:t>
            </a:r>
            <a:r>
              <a:rPr lang="en-US" altLang="zh-CN" sz="2400" b="1" dirty="0">
                <a:latin typeface="Times New Roman" pitchFamily="18" charset="0"/>
              </a:rPr>
              <a:t>Pa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 typeface="Wingdings" pitchFamily="2" charset="2"/>
              <a:buNone/>
            </a:pPr>
            <a:endParaRPr lang="zh-CN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588963" y="339831"/>
            <a:ext cx="8686800" cy="615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"/>
              </a:spcBef>
            </a:pPr>
            <a:r>
              <a:rPr kumimoji="1" lang="zh-CN" altLang="en-US" sz="3200" b="1" dirty="0">
                <a:latin typeface="Times New Roman" pitchFamily="18" charset="0"/>
              </a:rPr>
              <a:t>斜管压力计</a:t>
            </a:r>
            <a:r>
              <a:rPr kumimoji="1" lang="en-US" altLang="zh-CN" sz="3200" b="1" dirty="0">
                <a:latin typeface="Times New Roman" pitchFamily="18" charset="0"/>
              </a:rPr>
              <a:t>slanting-leg manometer   </a:t>
            </a:r>
            <a:endParaRPr kumimoji="1" lang="zh-CN" altLang="en-US" sz="3200" b="1" dirty="0">
              <a:latin typeface="Times New Roman" pitchFamily="18" charset="0"/>
            </a:endParaRPr>
          </a:p>
          <a:p>
            <a:pPr>
              <a:spcBef>
                <a:spcPct val="5000"/>
              </a:spcBef>
            </a:pPr>
            <a:endParaRPr kumimoji="1" lang="zh-CN" altLang="en-US" sz="3200" b="1" dirty="0">
              <a:latin typeface="Times New Roman" pitchFamily="18" charset="0"/>
            </a:endParaRPr>
          </a:p>
          <a:p>
            <a:pPr>
              <a:spcBef>
                <a:spcPct val="5000"/>
              </a:spcBef>
            </a:pPr>
            <a:r>
              <a:rPr kumimoji="1" lang="zh-CN" altLang="en-US" sz="3200" b="1" dirty="0">
                <a:latin typeface="Times New Roman" pitchFamily="18" charset="0"/>
              </a:rPr>
              <a:t>                                                          </a:t>
            </a:r>
          </a:p>
        </p:txBody>
      </p:sp>
      <p:grpSp>
        <p:nvGrpSpPr>
          <p:cNvPr id="2" name="Group 87"/>
          <p:cNvGrpSpPr>
            <a:grpSpLocks/>
          </p:cNvGrpSpPr>
          <p:nvPr/>
        </p:nvGrpSpPr>
        <p:grpSpPr bwMode="auto">
          <a:xfrm>
            <a:off x="611560" y="1124744"/>
            <a:ext cx="4429124" cy="3878272"/>
            <a:chOff x="884" y="799"/>
            <a:chExt cx="3083" cy="2585"/>
          </a:xfrm>
        </p:grpSpPr>
        <p:sp>
          <p:nvSpPr>
            <p:cNvPr id="40981" name="Line 21"/>
            <p:cNvSpPr>
              <a:spLocks noChangeShapeType="1"/>
            </p:cNvSpPr>
            <p:nvPr/>
          </p:nvSpPr>
          <p:spPr bwMode="auto">
            <a:xfrm>
              <a:off x="1785" y="3279"/>
              <a:ext cx="36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2" name="Line 22"/>
            <p:cNvSpPr>
              <a:spLocks noChangeShapeType="1"/>
            </p:cNvSpPr>
            <p:nvPr/>
          </p:nvSpPr>
          <p:spPr bwMode="auto">
            <a:xfrm flipV="1">
              <a:off x="2267" y="1315"/>
              <a:ext cx="1324" cy="206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3" name="Line 23"/>
            <p:cNvSpPr>
              <a:spLocks noChangeShapeType="1"/>
            </p:cNvSpPr>
            <p:nvPr/>
          </p:nvSpPr>
          <p:spPr bwMode="auto">
            <a:xfrm>
              <a:off x="1039" y="2675"/>
              <a:ext cx="0" cy="70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4" name="Line 24"/>
            <p:cNvSpPr>
              <a:spLocks noChangeShapeType="1"/>
            </p:cNvSpPr>
            <p:nvPr/>
          </p:nvSpPr>
          <p:spPr bwMode="auto">
            <a:xfrm>
              <a:off x="2436" y="3054"/>
              <a:ext cx="232" cy="1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5" name="Line 25"/>
            <p:cNvSpPr>
              <a:spLocks noChangeShapeType="1"/>
            </p:cNvSpPr>
            <p:nvPr/>
          </p:nvSpPr>
          <p:spPr bwMode="auto">
            <a:xfrm>
              <a:off x="1785" y="2690"/>
              <a:ext cx="0" cy="58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6" name="Line 26"/>
            <p:cNvSpPr>
              <a:spLocks noChangeShapeType="1"/>
            </p:cNvSpPr>
            <p:nvPr/>
          </p:nvSpPr>
          <p:spPr bwMode="auto">
            <a:xfrm>
              <a:off x="1359" y="2494"/>
              <a:ext cx="0" cy="19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7" name="Text Box 27"/>
            <p:cNvSpPr txBox="1">
              <a:spLocks noChangeArrowheads="1"/>
            </p:cNvSpPr>
            <p:nvPr/>
          </p:nvSpPr>
          <p:spPr bwMode="auto">
            <a:xfrm>
              <a:off x="1973" y="1797"/>
              <a:ext cx="361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>
                  <a:latin typeface="Times New Roman" pitchFamily="18" charset="0"/>
                </a:rPr>
                <a:t>L</a:t>
              </a:r>
            </a:p>
          </p:txBody>
        </p:sp>
        <p:sp>
          <p:nvSpPr>
            <p:cNvPr id="40988" name="Text Box 28"/>
            <p:cNvSpPr txBox="1">
              <a:spLocks noChangeArrowheads="1"/>
            </p:cNvSpPr>
            <p:nvPr/>
          </p:nvSpPr>
          <p:spPr bwMode="auto">
            <a:xfrm>
              <a:off x="2517" y="2659"/>
              <a:ext cx="317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 i="1">
                  <a:latin typeface="Times New Roman" pitchFamily="18" charset="0"/>
                </a:rPr>
                <a:t>α</a:t>
              </a:r>
            </a:p>
          </p:txBody>
        </p:sp>
        <p:sp>
          <p:nvSpPr>
            <p:cNvPr id="40989" name="Line 29"/>
            <p:cNvSpPr>
              <a:spLocks noChangeShapeType="1"/>
            </p:cNvSpPr>
            <p:nvPr/>
          </p:nvSpPr>
          <p:spPr bwMode="auto">
            <a:xfrm>
              <a:off x="3212" y="1865"/>
              <a:ext cx="232" cy="1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90" name="Line 30"/>
            <p:cNvSpPr>
              <a:spLocks noChangeShapeType="1"/>
            </p:cNvSpPr>
            <p:nvPr/>
          </p:nvSpPr>
          <p:spPr bwMode="auto">
            <a:xfrm rot="1740000">
              <a:off x="3591" y="991"/>
              <a:ext cx="0" cy="28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91" name="Text Box 31"/>
            <p:cNvSpPr txBox="1">
              <a:spLocks noChangeArrowheads="1"/>
            </p:cNvSpPr>
            <p:nvPr/>
          </p:nvSpPr>
          <p:spPr bwMode="auto">
            <a:xfrm>
              <a:off x="3139" y="799"/>
              <a:ext cx="466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>
                  <a:latin typeface="Times New Roman" pitchFamily="18" charset="0"/>
                </a:rPr>
                <a:t>P</a:t>
              </a:r>
              <a:r>
                <a:rPr lang="en-US" altLang="zh-CN" sz="2400" b="1" baseline="-25000">
                  <a:latin typeface="Times New Roman" pitchFamily="18" charset="0"/>
                </a:rPr>
                <a:t>0</a:t>
              </a:r>
              <a:endParaRPr lang="en-US" altLang="zh-CN" sz="2400" b="1">
                <a:latin typeface="Times New Roman" pitchFamily="18" charset="0"/>
              </a:endParaRPr>
            </a:p>
          </p:txBody>
        </p:sp>
        <p:sp>
          <p:nvSpPr>
            <p:cNvPr id="40992" name="Line 32"/>
            <p:cNvSpPr>
              <a:spLocks noChangeShapeType="1"/>
            </p:cNvSpPr>
            <p:nvPr/>
          </p:nvSpPr>
          <p:spPr bwMode="auto">
            <a:xfrm>
              <a:off x="1349" y="3314"/>
              <a:ext cx="121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93" name="Line 33"/>
            <p:cNvSpPr>
              <a:spLocks noChangeShapeType="1"/>
            </p:cNvSpPr>
            <p:nvPr/>
          </p:nvSpPr>
          <p:spPr bwMode="auto">
            <a:xfrm>
              <a:off x="1194" y="3249"/>
              <a:ext cx="36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94" name="Text Box 34"/>
            <p:cNvSpPr txBox="1">
              <a:spLocks noChangeArrowheads="1"/>
            </p:cNvSpPr>
            <p:nvPr/>
          </p:nvSpPr>
          <p:spPr bwMode="auto">
            <a:xfrm>
              <a:off x="1236" y="2327"/>
              <a:ext cx="311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>
                  <a:latin typeface="宋体" pitchFamily="2" charset="-122"/>
                </a:rPr>
                <a:t>↓</a:t>
              </a:r>
              <a:endParaRPr lang="zh-CN" altLang="en-US" sz="2400" b="1">
                <a:latin typeface="Times New Roman" pitchFamily="18" charset="0"/>
              </a:endParaRPr>
            </a:p>
          </p:txBody>
        </p:sp>
        <p:sp>
          <p:nvSpPr>
            <p:cNvPr id="40995" name="Text Box 35"/>
            <p:cNvSpPr txBox="1">
              <a:spLocks noChangeArrowheads="1"/>
            </p:cNvSpPr>
            <p:nvPr/>
          </p:nvSpPr>
          <p:spPr bwMode="auto">
            <a:xfrm>
              <a:off x="1349" y="2089"/>
              <a:ext cx="362" cy="392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40996" name="Line 36"/>
            <p:cNvSpPr>
              <a:spLocks noChangeShapeType="1"/>
            </p:cNvSpPr>
            <p:nvPr/>
          </p:nvSpPr>
          <p:spPr bwMode="auto">
            <a:xfrm flipH="1">
              <a:off x="1906" y="1581"/>
              <a:ext cx="843" cy="127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97" name="Line 37"/>
            <p:cNvSpPr>
              <a:spLocks noChangeShapeType="1"/>
            </p:cNvSpPr>
            <p:nvPr/>
          </p:nvSpPr>
          <p:spPr bwMode="auto">
            <a:xfrm flipH="1" flipV="1">
              <a:off x="2508" y="1483"/>
              <a:ext cx="722" cy="39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98" name="Line 38"/>
            <p:cNvSpPr>
              <a:spLocks noChangeShapeType="1"/>
            </p:cNvSpPr>
            <p:nvPr/>
          </p:nvSpPr>
          <p:spPr bwMode="auto">
            <a:xfrm rot="21420000" flipH="1" flipV="1">
              <a:off x="1785" y="2760"/>
              <a:ext cx="242" cy="19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99" name="Line 39"/>
            <p:cNvSpPr>
              <a:spLocks noChangeShapeType="1"/>
            </p:cNvSpPr>
            <p:nvPr/>
          </p:nvSpPr>
          <p:spPr bwMode="auto">
            <a:xfrm>
              <a:off x="1480" y="2478"/>
              <a:ext cx="0" cy="19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0" name="Rectangle 40"/>
            <p:cNvSpPr>
              <a:spLocks noChangeArrowheads="1"/>
            </p:cNvSpPr>
            <p:nvPr/>
          </p:nvSpPr>
          <p:spPr bwMode="auto">
            <a:xfrm rot="1920000">
              <a:off x="2516" y="1089"/>
              <a:ext cx="249" cy="2161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1" name="Line 41"/>
            <p:cNvSpPr>
              <a:spLocks noChangeShapeType="1"/>
            </p:cNvSpPr>
            <p:nvPr/>
          </p:nvSpPr>
          <p:spPr bwMode="auto">
            <a:xfrm rot="1920000">
              <a:off x="3056" y="1337"/>
              <a:ext cx="248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2" name="Line 42"/>
            <p:cNvSpPr>
              <a:spLocks noChangeShapeType="1"/>
            </p:cNvSpPr>
            <p:nvPr/>
          </p:nvSpPr>
          <p:spPr bwMode="auto">
            <a:xfrm rot="1920000">
              <a:off x="1975" y="3003"/>
              <a:ext cx="249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3" name="Line 43"/>
            <p:cNvSpPr>
              <a:spLocks noChangeShapeType="1"/>
            </p:cNvSpPr>
            <p:nvPr/>
          </p:nvSpPr>
          <p:spPr bwMode="auto">
            <a:xfrm rot="1920000">
              <a:off x="2624" y="2004"/>
              <a:ext cx="248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4" name="Line 44"/>
            <p:cNvSpPr>
              <a:spLocks noChangeShapeType="1"/>
            </p:cNvSpPr>
            <p:nvPr/>
          </p:nvSpPr>
          <p:spPr bwMode="auto">
            <a:xfrm rot="1920000">
              <a:off x="2407" y="2337"/>
              <a:ext cx="249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5" name="Line 45"/>
            <p:cNvSpPr>
              <a:spLocks noChangeShapeType="1"/>
            </p:cNvSpPr>
            <p:nvPr/>
          </p:nvSpPr>
          <p:spPr bwMode="auto">
            <a:xfrm rot="1920000">
              <a:off x="2192" y="2670"/>
              <a:ext cx="249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6" name="Line 46"/>
            <p:cNvSpPr>
              <a:spLocks noChangeShapeType="1"/>
            </p:cNvSpPr>
            <p:nvPr/>
          </p:nvSpPr>
          <p:spPr bwMode="auto">
            <a:xfrm rot="1920000">
              <a:off x="2839" y="1669"/>
              <a:ext cx="249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7" name="Line 47"/>
            <p:cNvSpPr>
              <a:spLocks noChangeShapeType="1"/>
            </p:cNvSpPr>
            <p:nvPr/>
          </p:nvSpPr>
          <p:spPr bwMode="auto">
            <a:xfrm rot="1920000">
              <a:off x="3154" y="1462"/>
              <a:ext cx="84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8" name="Line 48"/>
            <p:cNvSpPr>
              <a:spLocks noChangeShapeType="1"/>
            </p:cNvSpPr>
            <p:nvPr/>
          </p:nvSpPr>
          <p:spPr bwMode="auto">
            <a:xfrm rot="1920000">
              <a:off x="3101" y="1545"/>
              <a:ext cx="83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9" name="Line 49"/>
            <p:cNvSpPr>
              <a:spLocks noChangeShapeType="1"/>
            </p:cNvSpPr>
            <p:nvPr/>
          </p:nvSpPr>
          <p:spPr bwMode="auto">
            <a:xfrm rot="1920000">
              <a:off x="3047" y="1629"/>
              <a:ext cx="8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0" name="Line 50"/>
            <p:cNvSpPr>
              <a:spLocks noChangeShapeType="1"/>
            </p:cNvSpPr>
            <p:nvPr/>
          </p:nvSpPr>
          <p:spPr bwMode="auto">
            <a:xfrm rot="1920000">
              <a:off x="2939" y="1795"/>
              <a:ext cx="83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1" name="Line 51"/>
            <p:cNvSpPr>
              <a:spLocks noChangeShapeType="1"/>
            </p:cNvSpPr>
            <p:nvPr/>
          </p:nvSpPr>
          <p:spPr bwMode="auto">
            <a:xfrm rot="1920000">
              <a:off x="2885" y="1880"/>
              <a:ext cx="8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2" name="Line 52"/>
            <p:cNvSpPr>
              <a:spLocks noChangeShapeType="1"/>
            </p:cNvSpPr>
            <p:nvPr/>
          </p:nvSpPr>
          <p:spPr bwMode="auto">
            <a:xfrm rot="1920000">
              <a:off x="2831" y="1963"/>
              <a:ext cx="83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3" name="Line 53"/>
            <p:cNvSpPr>
              <a:spLocks noChangeShapeType="1"/>
            </p:cNvSpPr>
            <p:nvPr/>
          </p:nvSpPr>
          <p:spPr bwMode="auto">
            <a:xfrm rot="1920000">
              <a:off x="2722" y="2129"/>
              <a:ext cx="83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4" name="Line 54"/>
            <p:cNvSpPr>
              <a:spLocks noChangeShapeType="1"/>
            </p:cNvSpPr>
            <p:nvPr/>
          </p:nvSpPr>
          <p:spPr bwMode="auto">
            <a:xfrm rot="1920000">
              <a:off x="2669" y="2213"/>
              <a:ext cx="83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5" name="Line 55"/>
            <p:cNvSpPr>
              <a:spLocks noChangeShapeType="1"/>
            </p:cNvSpPr>
            <p:nvPr/>
          </p:nvSpPr>
          <p:spPr bwMode="auto">
            <a:xfrm rot="1920000">
              <a:off x="2615" y="2296"/>
              <a:ext cx="8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6" name="Line 56"/>
            <p:cNvSpPr>
              <a:spLocks noChangeShapeType="1"/>
            </p:cNvSpPr>
            <p:nvPr/>
          </p:nvSpPr>
          <p:spPr bwMode="auto">
            <a:xfrm rot="1920000">
              <a:off x="2507" y="2463"/>
              <a:ext cx="83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7" name="Line 57"/>
            <p:cNvSpPr>
              <a:spLocks noChangeShapeType="1"/>
            </p:cNvSpPr>
            <p:nvPr/>
          </p:nvSpPr>
          <p:spPr bwMode="auto">
            <a:xfrm rot="1920000">
              <a:off x="2454" y="2546"/>
              <a:ext cx="8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8" name="Line 58"/>
            <p:cNvSpPr>
              <a:spLocks noChangeShapeType="1"/>
            </p:cNvSpPr>
            <p:nvPr/>
          </p:nvSpPr>
          <p:spPr bwMode="auto">
            <a:xfrm rot="1920000">
              <a:off x="2398" y="2629"/>
              <a:ext cx="84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19" name="Line 59"/>
            <p:cNvSpPr>
              <a:spLocks noChangeShapeType="1"/>
            </p:cNvSpPr>
            <p:nvPr/>
          </p:nvSpPr>
          <p:spPr bwMode="auto">
            <a:xfrm rot="1920000">
              <a:off x="2292" y="2796"/>
              <a:ext cx="8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20" name="Line 60"/>
            <p:cNvSpPr>
              <a:spLocks noChangeShapeType="1"/>
            </p:cNvSpPr>
            <p:nvPr/>
          </p:nvSpPr>
          <p:spPr bwMode="auto">
            <a:xfrm rot="1920000">
              <a:off x="2237" y="2879"/>
              <a:ext cx="83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21" name="Line 61"/>
            <p:cNvSpPr>
              <a:spLocks noChangeShapeType="1"/>
            </p:cNvSpPr>
            <p:nvPr/>
          </p:nvSpPr>
          <p:spPr bwMode="auto">
            <a:xfrm rot="1920000">
              <a:off x="2183" y="2962"/>
              <a:ext cx="8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22" name="Line 62"/>
            <p:cNvSpPr>
              <a:spLocks noChangeShapeType="1"/>
            </p:cNvSpPr>
            <p:nvPr/>
          </p:nvSpPr>
          <p:spPr bwMode="auto">
            <a:xfrm flipV="1">
              <a:off x="2147" y="1217"/>
              <a:ext cx="1324" cy="206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23" name="Line 63"/>
            <p:cNvSpPr>
              <a:spLocks noChangeShapeType="1"/>
            </p:cNvSpPr>
            <p:nvPr/>
          </p:nvSpPr>
          <p:spPr bwMode="auto">
            <a:xfrm>
              <a:off x="2989" y="1886"/>
              <a:ext cx="72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24" name="Line 64"/>
            <p:cNvSpPr>
              <a:spLocks noChangeShapeType="1"/>
            </p:cNvSpPr>
            <p:nvPr/>
          </p:nvSpPr>
          <p:spPr bwMode="auto">
            <a:xfrm>
              <a:off x="3522" y="1895"/>
              <a:ext cx="0" cy="117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25" name="Text Box 65"/>
            <p:cNvSpPr txBox="1">
              <a:spLocks noChangeArrowheads="1"/>
            </p:cNvSpPr>
            <p:nvPr/>
          </p:nvSpPr>
          <p:spPr bwMode="auto">
            <a:xfrm>
              <a:off x="3606" y="2251"/>
              <a:ext cx="361" cy="491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41032" name="Line 72"/>
            <p:cNvSpPr>
              <a:spLocks noChangeShapeType="1"/>
            </p:cNvSpPr>
            <p:nvPr/>
          </p:nvSpPr>
          <p:spPr bwMode="auto">
            <a:xfrm flipH="1" flipV="1">
              <a:off x="2280" y="2969"/>
              <a:ext cx="156" cy="8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33" name="Line 73"/>
            <p:cNvSpPr>
              <a:spLocks noChangeShapeType="1"/>
            </p:cNvSpPr>
            <p:nvPr/>
          </p:nvSpPr>
          <p:spPr bwMode="auto">
            <a:xfrm flipH="1">
              <a:off x="1485" y="2681"/>
              <a:ext cx="31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34" name="Line 74"/>
            <p:cNvSpPr>
              <a:spLocks noChangeShapeType="1"/>
            </p:cNvSpPr>
            <p:nvPr/>
          </p:nvSpPr>
          <p:spPr bwMode="auto">
            <a:xfrm flipH="1">
              <a:off x="1039" y="2681"/>
              <a:ext cx="31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35" name="Line 75"/>
            <p:cNvSpPr>
              <a:spLocks noChangeShapeType="1"/>
            </p:cNvSpPr>
            <p:nvPr/>
          </p:nvSpPr>
          <p:spPr bwMode="auto">
            <a:xfrm flipH="1">
              <a:off x="1039" y="3379"/>
              <a:ext cx="1241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36" name="Line 76"/>
            <p:cNvSpPr>
              <a:spLocks noChangeShapeType="1"/>
            </p:cNvSpPr>
            <p:nvPr/>
          </p:nvSpPr>
          <p:spPr bwMode="auto">
            <a:xfrm>
              <a:off x="962" y="3074"/>
              <a:ext cx="2715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37" name="Line 77"/>
            <p:cNvSpPr>
              <a:spLocks noChangeShapeType="1"/>
            </p:cNvSpPr>
            <p:nvPr/>
          </p:nvSpPr>
          <p:spPr bwMode="auto">
            <a:xfrm>
              <a:off x="1039" y="3151"/>
              <a:ext cx="11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38" name="Text Box 78"/>
            <p:cNvSpPr txBox="1">
              <a:spLocks noChangeArrowheads="1"/>
            </p:cNvSpPr>
            <p:nvPr/>
          </p:nvSpPr>
          <p:spPr bwMode="auto">
            <a:xfrm>
              <a:off x="884" y="3056"/>
              <a:ext cx="310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41039" name="Text Box 79"/>
            <p:cNvSpPr txBox="1">
              <a:spLocks noChangeArrowheads="1"/>
            </p:cNvSpPr>
            <p:nvPr/>
          </p:nvSpPr>
          <p:spPr bwMode="auto">
            <a:xfrm>
              <a:off x="3444" y="3056"/>
              <a:ext cx="233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41040" name="Arc 80"/>
            <p:cNvSpPr>
              <a:spLocks/>
            </p:cNvSpPr>
            <p:nvPr/>
          </p:nvSpPr>
          <p:spPr bwMode="auto">
            <a:xfrm>
              <a:off x="2545" y="2944"/>
              <a:ext cx="97" cy="14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aphicFrame>
        <p:nvGraphicFramePr>
          <p:cNvPr id="41048" name="Object 88"/>
          <p:cNvGraphicFramePr>
            <a:graphicFrameLocks noChangeAspect="1"/>
          </p:cNvGraphicFramePr>
          <p:nvPr/>
        </p:nvGraphicFramePr>
        <p:xfrm>
          <a:off x="4932363" y="2060575"/>
          <a:ext cx="3312045" cy="956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3" imgW="1650960" imgH="431640" progId="Equation.DSMT4">
                  <p:embed/>
                </p:oleObj>
              </mc:Choice>
              <mc:Fallback>
                <p:oleObj name="Equation" r:id="rId3" imgW="165096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060575"/>
                        <a:ext cx="3312045" cy="9561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4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Picture 3" descr="040726_gao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08720"/>
            <a:ext cx="7489825" cy="5184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683568" y="620688"/>
            <a:ext cx="74676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容器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中的水静止不动。为了测量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两水平面的压差，安装一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形管压差计。图示这种测量方法是否可行？为什么？</a:t>
            </a:r>
          </a:p>
          <a:p>
            <a:endParaRPr lang="en-US" altLang="zh-CN" sz="2400" b="1" dirty="0"/>
          </a:p>
        </p:txBody>
      </p:sp>
      <p:sp>
        <p:nvSpPr>
          <p:cNvPr id="17452" name="Text Box 44"/>
          <p:cNvSpPr txBox="1">
            <a:spLocks noChangeArrowheads="1"/>
          </p:cNvSpPr>
          <p:nvPr/>
        </p:nvSpPr>
        <p:spPr bwMode="auto">
          <a:xfrm>
            <a:off x="3707904" y="5301208"/>
            <a:ext cx="914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zh-CN" altLang="en-US" sz="2400" b="1" dirty="0">
                <a:latin typeface="Times New Roman" pitchFamily="18" charset="0"/>
              </a:rPr>
              <a:t>汞</a:t>
            </a:r>
            <a:endParaRPr lang="zh-CN" altLang="en-US" sz="2400" b="1" dirty="0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691680" y="2060848"/>
            <a:ext cx="5472608" cy="3319463"/>
            <a:chOff x="1200" y="1632"/>
            <a:chExt cx="3216" cy="2091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736" y="2094"/>
              <a:ext cx="576" cy="1629"/>
              <a:chOff x="4140" y="1455"/>
              <a:chExt cx="555" cy="1701"/>
            </a:xfrm>
          </p:grpSpPr>
          <p:sp>
            <p:nvSpPr>
              <p:cNvPr id="17415" name="AutoShape 7"/>
              <p:cNvSpPr>
                <a:spLocks noChangeArrowheads="1"/>
              </p:cNvSpPr>
              <p:nvPr/>
            </p:nvSpPr>
            <p:spPr bwMode="auto">
              <a:xfrm flipV="1">
                <a:off x="4140" y="2688"/>
                <a:ext cx="540" cy="468"/>
              </a:xfrm>
              <a:custGeom>
                <a:avLst/>
                <a:gdLst>
                  <a:gd name="G0" fmla="+- 540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5400"/>
                  <a:gd name="G18" fmla="*/ 540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540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540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2700 w 21600"/>
                  <a:gd name="T15" fmla="*/ 10800 h 21600"/>
                  <a:gd name="T16" fmla="*/ 10800 w 21600"/>
                  <a:gd name="T17" fmla="*/ 5400 h 21600"/>
                  <a:gd name="T18" fmla="*/ 18900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7416" name="Line 8"/>
              <p:cNvSpPr>
                <a:spLocks noChangeShapeType="1"/>
              </p:cNvSpPr>
              <p:nvPr/>
            </p:nvSpPr>
            <p:spPr bwMode="auto">
              <a:xfrm flipV="1">
                <a:off x="4140" y="215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7417" name="Line 9"/>
              <p:cNvSpPr>
                <a:spLocks noChangeShapeType="1"/>
              </p:cNvSpPr>
              <p:nvPr/>
            </p:nvSpPr>
            <p:spPr bwMode="auto">
              <a:xfrm flipV="1">
                <a:off x="4290" y="2064"/>
                <a:ext cx="0" cy="88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 flipV="1">
                <a:off x="4530" y="1545"/>
                <a:ext cx="0" cy="140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7419" name="Line 11"/>
              <p:cNvSpPr>
                <a:spLocks noChangeShapeType="1"/>
              </p:cNvSpPr>
              <p:nvPr/>
            </p:nvSpPr>
            <p:spPr bwMode="auto">
              <a:xfrm flipV="1">
                <a:off x="4680" y="1455"/>
                <a:ext cx="0" cy="14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7420" name="Line 12"/>
              <p:cNvSpPr>
                <a:spLocks noChangeShapeType="1"/>
              </p:cNvSpPr>
              <p:nvPr/>
            </p:nvSpPr>
            <p:spPr bwMode="auto">
              <a:xfrm>
                <a:off x="4140" y="3000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7421" name="Line 13"/>
              <p:cNvSpPr>
                <a:spLocks noChangeShapeType="1"/>
              </p:cNvSpPr>
              <p:nvPr/>
            </p:nvSpPr>
            <p:spPr bwMode="auto">
              <a:xfrm>
                <a:off x="4515" y="3000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7422" name="Line 14"/>
              <p:cNvSpPr>
                <a:spLocks noChangeShapeType="1"/>
              </p:cNvSpPr>
              <p:nvPr/>
            </p:nvSpPr>
            <p:spPr bwMode="auto">
              <a:xfrm>
                <a:off x="4245" y="3075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7423" name="Line 15"/>
              <p:cNvSpPr>
                <a:spLocks noChangeShapeType="1"/>
              </p:cNvSpPr>
              <p:nvPr/>
            </p:nvSpPr>
            <p:spPr bwMode="auto">
              <a:xfrm>
                <a:off x="4455" y="3060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  <p:sp>
            <p:nvSpPr>
              <p:cNvPr id="17424" name="Line 16"/>
              <p:cNvSpPr>
                <a:spLocks noChangeShapeType="1"/>
              </p:cNvSpPr>
              <p:nvPr/>
            </p:nvSpPr>
            <p:spPr bwMode="auto">
              <a:xfrm>
                <a:off x="4350" y="3105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/>
              </a:p>
            </p:txBody>
          </p:sp>
        </p:grpSp>
        <p:sp>
          <p:nvSpPr>
            <p:cNvPr id="17425" name="Line 17"/>
            <p:cNvSpPr>
              <a:spLocks noChangeShapeType="1"/>
            </p:cNvSpPr>
            <p:nvPr/>
          </p:nvSpPr>
          <p:spPr bwMode="auto">
            <a:xfrm>
              <a:off x="3145" y="3424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26" name="Line 18"/>
            <p:cNvSpPr>
              <a:spLocks noChangeShapeType="1"/>
            </p:cNvSpPr>
            <p:nvPr/>
          </p:nvSpPr>
          <p:spPr bwMode="auto">
            <a:xfrm>
              <a:off x="3145" y="3352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27" name="Line 19"/>
            <p:cNvSpPr>
              <a:spLocks noChangeShapeType="1"/>
            </p:cNvSpPr>
            <p:nvPr/>
          </p:nvSpPr>
          <p:spPr bwMode="auto">
            <a:xfrm>
              <a:off x="3145" y="3275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>
              <a:off x="2736" y="3424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29" name="Line 21"/>
            <p:cNvSpPr>
              <a:spLocks noChangeShapeType="1"/>
            </p:cNvSpPr>
            <p:nvPr/>
          </p:nvSpPr>
          <p:spPr bwMode="auto">
            <a:xfrm>
              <a:off x="3156" y="3183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0" name="Line 22"/>
            <p:cNvSpPr>
              <a:spLocks noChangeShapeType="1"/>
            </p:cNvSpPr>
            <p:nvPr/>
          </p:nvSpPr>
          <p:spPr bwMode="auto">
            <a:xfrm>
              <a:off x="3156" y="3120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1" name="Line 23"/>
            <p:cNvSpPr>
              <a:spLocks noChangeShapeType="1"/>
            </p:cNvSpPr>
            <p:nvPr/>
          </p:nvSpPr>
          <p:spPr bwMode="auto">
            <a:xfrm flipH="1">
              <a:off x="2352" y="2784"/>
              <a:ext cx="3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2" name="Line 24"/>
            <p:cNvSpPr>
              <a:spLocks noChangeShapeType="1"/>
            </p:cNvSpPr>
            <p:nvPr/>
          </p:nvSpPr>
          <p:spPr bwMode="auto">
            <a:xfrm flipH="1">
              <a:off x="2512" y="2677"/>
              <a:ext cx="3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3" name="Line 25"/>
            <p:cNvSpPr>
              <a:spLocks noChangeShapeType="1"/>
            </p:cNvSpPr>
            <p:nvPr/>
          </p:nvSpPr>
          <p:spPr bwMode="auto">
            <a:xfrm flipV="1">
              <a:off x="2528" y="2528"/>
              <a:ext cx="0" cy="1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4" name="Line 26"/>
            <p:cNvSpPr>
              <a:spLocks noChangeShapeType="1"/>
            </p:cNvSpPr>
            <p:nvPr/>
          </p:nvSpPr>
          <p:spPr bwMode="auto">
            <a:xfrm flipV="1">
              <a:off x="2368" y="2485"/>
              <a:ext cx="0" cy="2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5" name="Line 27"/>
            <p:cNvSpPr>
              <a:spLocks noChangeShapeType="1"/>
            </p:cNvSpPr>
            <p:nvPr/>
          </p:nvSpPr>
          <p:spPr bwMode="auto">
            <a:xfrm>
              <a:off x="1200" y="2528"/>
              <a:ext cx="17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6" name="Line 28"/>
            <p:cNvSpPr>
              <a:spLocks noChangeShapeType="1"/>
            </p:cNvSpPr>
            <p:nvPr/>
          </p:nvSpPr>
          <p:spPr bwMode="auto">
            <a:xfrm flipV="1">
              <a:off x="1200" y="1632"/>
              <a:ext cx="0" cy="8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7" name="Line 29"/>
            <p:cNvSpPr>
              <a:spLocks noChangeShapeType="1"/>
            </p:cNvSpPr>
            <p:nvPr/>
          </p:nvSpPr>
          <p:spPr bwMode="auto">
            <a:xfrm flipV="1">
              <a:off x="2928" y="1632"/>
              <a:ext cx="0" cy="8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8" name="Line 30"/>
            <p:cNvSpPr>
              <a:spLocks noChangeShapeType="1"/>
            </p:cNvSpPr>
            <p:nvPr/>
          </p:nvSpPr>
          <p:spPr bwMode="auto">
            <a:xfrm flipH="1">
              <a:off x="2928" y="2201"/>
              <a:ext cx="2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39" name="Line 31"/>
            <p:cNvSpPr>
              <a:spLocks noChangeShapeType="1"/>
            </p:cNvSpPr>
            <p:nvPr/>
          </p:nvSpPr>
          <p:spPr bwMode="auto">
            <a:xfrm flipH="1">
              <a:off x="2928" y="2094"/>
              <a:ext cx="3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40" name="Line 32"/>
            <p:cNvSpPr>
              <a:spLocks noChangeShapeType="1"/>
            </p:cNvSpPr>
            <p:nvPr/>
          </p:nvSpPr>
          <p:spPr bwMode="auto">
            <a:xfrm flipV="1">
              <a:off x="1200" y="1776"/>
              <a:ext cx="1728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41" name="Line 33"/>
            <p:cNvSpPr>
              <a:spLocks noChangeShapeType="1"/>
            </p:cNvSpPr>
            <p:nvPr/>
          </p:nvSpPr>
          <p:spPr bwMode="auto">
            <a:xfrm>
              <a:off x="1488" y="1872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42" name="Line 34"/>
            <p:cNvSpPr>
              <a:spLocks noChangeShapeType="1"/>
            </p:cNvSpPr>
            <p:nvPr/>
          </p:nvSpPr>
          <p:spPr bwMode="auto">
            <a:xfrm>
              <a:off x="1392" y="2137"/>
              <a:ext cx="24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43" name="Line 35"/>
            <p:cNvSpPr>
              <a:spLocks noChangeShapeType="1"/>
            </p:cNvSpPr>
            <p:nvPr/>
          </p:nvSpPr>
          <p:spPr bwMode="auto">
            <a:xfrm>
              <a:off x="1392" y="2016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44" name="Line 36"/>
            <p:cNvSpPr>
              <a:spLocks noChangeShapeType="1"/>
            </p:cNvSpPr>
            <p:nvPr/>
          </p:nvSpPr>
          <p:spPr bwMode="auto">
            <a:xfrm>
              <a:off x="2928" y="2528"/>
              <a:ext cx="9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45" name="Line 37"/>
            <p:cNvSpPr>
              <a:spLocks noChangeShapeType="1"/>
            </p:cNvSpPr>
            <p:nvPr/>
          </p:nvSpPr>
          <p:spPr bwMode="auto">
            <a:xfrm>
              <a:off x="3312" y="3120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46" name="Line 38"/>
            <p:cNvSpPr>
              <a:spLocks noChangeShapeType="1"/>
            </p:cNvSpPr>
            <p:nvPr/>
          </p:nvSpPr>
          <p:spPr bwMode="auto">
            <a:xfrm>
              <a:off x="2544" y="3424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47" name="Text Box 39"/>
            <p:cNvSpPr txBox="1">
              <a:spLocks noChangeArrowheads="1"/>
            </p:cNvSpPr>
            <p:nvPr/>
          </p:nvSpPr>
          <p:spPr bwMode="auto">
            <a:xfrm>
              <a:off x="2304" y="1920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A</a:t>
              </a:r>
              <a:endParaRPr lang="en-US" altLang="zh-CN" sz="2400" b="1"/>
            </a:p>
          </p:txBody>
        </p:sp>
        <p:sp>
          <p:nvSpPr>
            <p:cNvPr id="17448" name="Text Box 40"/>
            <p:cNvSpPr txBox="1">
              <a:spLocks noChangeArrowheads="1"/>
            </p:cNvSpPr>
            <p:nvPr/>
          </p:nvSpPr>
          <p:spPr bwMode="auto">
            <a:xfrm>
              <a:off x="1776" y="2352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B</a:t>
              </a:r>
              <a:endParaRPr lang="en-US" altLang="zh-CN" sz="2400" b="1"/>
            </a:p>
          </p:txBody>
        </p:sp>
        <p:sp>
          <p:nvSpPr>
            <p:cNvPr id="17449" name="Text Box 41"/>
            <p:cNvSpPr txBox="1">
              <a:spLocks noChangeArrowheads="1"/>
            </p:cNvSpPr>
            <p:nvPr/>
          </p:nvSpPr>
          <p:spPr bwMode="auto">
            <a:xfrm>
              <a:off x="2352" y="3125"/>
              <a:ext cx="384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 dirty="0">
                  <a:latin typeface="Times New Roman" pitchFamily="18" charset="0"/>
                </a:rPr>
                <a:t>1</a:t>
              </a:r>
              <a:endParaRPr lang="en-US" altLang="zh-CN" sz="2400" b="1" dirty="0"/>
            </a:p>
          </p:txBody>
        </p:sp>
        <p:sp>
          <p:nvSpPr>
            <p:cNvPr id="17450" name="Text Box 42"/>
            <p:cNvSpPr txBox="1">
              <a:spLocks noChangeArrowheads="1"/>
            </p:cNvSpPr>
            <p:nvPr/>
          </p:nvSpPr>
          <p:spPr bwMode="auto">
            <a:xfrm>
              <a:off x="3840" y="3140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1</a:t>
              </a:r>
              <a:r>
                <a:rPr lang="en-US" altLang="zh-CN" sz="1000" b="1" baseline="30000">
                  <a:latin typeface="Times New Roman" pitchFamily="18" charset="0"/>
                </a:rPr>
                <a:t>’</a:t>
              </a:r>
              <a:endParaRPr lang="en-US" altLang="zh-CN" b="1"/>
            </a:p>
          </p:txBody>
        </p:sp>
        <p:sp>
          <p:nvSpPr>
            <p:cNvPr id="17451" name="Line 43"/>
            <p:cNvSpPr>
              <a:spLocks noChangeShapeType="1"/>
            </p:cNvSpPr>
            <p:nvPr/>
          </p:nvSpPr>
          <p:spPr bwMode="auto">
            <a:xfrm flipH="1">
              <a:off x="2544" y="3573"/>
              <a:ext cx="19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53" name="Line 45"/>
            <p:cNvSpPr>
              <a:spLocks noChangeShapeType="1"/>
            </p:cNvSpPr>
            <p:nvPr/>
          </p:nvSpPr>
          <p:spPr bwMode="auto">
            <a:xfrm>
              <a:off x="3616" y="2123"/>
              <a:ext cx="0" cy="4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54" name="Line 46"/>
            <p:cNvSpPr>
              <a:spLocks noChangeShapeType="1"/>
            </p:cNvSpPr>
            <p:nvPr/>
          </p:nvSpPr>
          <p:spPr bwMode="auto">
            <a:xfrm>
              <a:off x="3616" y="2531"/>
              <a:ext cx="0" cy="5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55" name="Line 47"/>
            <p:cNvSpPr>
              <a:spLocks noChangeShapeType="1"/>
            </p:cNvSpPr>
            <p:nvPr/>
          </p:nvSpPr>
          <p:spPr bwMode="auto">
            <a:xfrm>
              <a:off x="3616" y="3068"/>
              <a:ext cx="0" cy="3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56" name="Text Box 48"/>
            <p:cNvSpPr txBox="1">
              <a:spLocks noChangeArrowheads="1"/>
            </p:cNvSpPr>
            <p:nvPr/>
          </p:nvSpPr>
          <p:spPr bwMode="auto">
            <a:xfrm>
              <a:off x="3600" y="2109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h</a:t>
              </a:r>
              <a:endParaRPr lang="en-US" altLang="zh-CN" sz="2400" b="1"/>
            </a:p>
          </p:txBody>
        </p:sp>
        <p:sp>
          <p:nvSpPr>
            <p:cNvPr id="17457" name="Text Box 49"/>
            <p:cNvSpPr txBox="1">
              <a:spLocks noChangeArrowheads="1"/>
            </p:cNvSpPr>
            <p:nvPr/>
          </p:nvSpPr>
          <p:spPr bwMode="auto">
            <a:xfrm>
              <a:off x="3584" y="2606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H</a:t>
              </a:r>
              <a:endParaRPr lang="en-US" altLang="zh-CN" sz="2400" b="1"/>
            </a:p>
          </p:txBody>
        </p:sp>
        <p:sp>
          <p:nvSpPr>
            <p:cNvPr id="17458" name="Text Box 50"/>
            <p:cNvSpPr txBox="1">
              <a:spLocks noChangeArrowheads="1"/>
            </p:cNvSpPr>
            <p:nvPr/>
          </p:nvSpPr>
          <p:spPr bwMode="auto">
            <a:xfrm>
              <a:off x="3600" y="3082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R</a:t>
              </a:r>
              <a:endParaRPr lang="en-US" altLang="zh-CN" sz="2400" b="1"/>
            </a:p>
          </p:txBody>
        </p:sp>
        <p:sp>
          <p:nvSpPr>
            <p:cNvPr id="17459" name="Text Box 51"/>
            <p:cNvSpPr txBox="1">
              <a:spLocks noChangeArrowheads="1"/>
            </p:cNvSpPr>
            <p:nvPr/>
          </p:nvSpPr>
          <p:spPr bwMode="auto">
            <a:xfrm>
              <a:off x="2768" y="2465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zh-CN" altLang="en-US" sz="1000" b="1">
                  <a:latin typeface="Times New Roman" pitchFamily="18" charset="0"/>
                </a:rPr>
                <a:t>水</a:t>
              </a:r>
              <a:endParaRPr lang="zh-CN" altLang="en-US" b="1"/>
            </a:p>
          </p:txBody>
        </p:sp>
        <p:sp>
          <p:nvSpPr>
            <p:cNvPr id="17460" name="Line 52"/>
            <p:cNvSpPr>
              <a:spLocks noChangeShapeType="1"/>
            </p:cNvSpPr>
            <p:nvPr/>
          </p:nvSpPr>
          <p:spPr bwMode="auto">
            <a:xfrm>
              <a:off x="2736" y="2379"/>
              <a:ext cx="192" cy="2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61" name="Line 53"/>
            <p:cNvSpPr>
              <a:spLocks noChangeShapeType="1"/>
            </p:cNvSpPr>
            <p:nvPr/>
          </p:nvSpPr>
          <p:spPr bwMode="auto">
            <a:xfrm flipH="1">
              <a:off x="3056" y="2293"/>
              <a:ext cx="192" cy="2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62" name="Line 54"/>
            <p:cNvSpPr>
              <a:spLocks noChangeShapeType="1"/>
            </p:cNvSpPr>
            <p:nvPr/>
          </p:nvSpPr>
          <p:spPr bwMode="auto">
            <a:xfrm flipV="1">
              <a:off x="2832" y="2784"/>
              <a:ext cx="192" cy="2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64" name="Line 56"/>
            <p:cNvSpPr>
              <a:spLocks noChangeShapeType="1"/>
            </p:cNvSpPr>
            <p:nvPr/>
          </p:nvSpPr>
          <p:spPr bwMode="auto">
            <a:xfrm>
              <a:off x="1776" y="1872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65" name="Line 57"/>
            <p:cNvSpPr>
              <a:spLocks noChangeShapeType="1"/>
            </p:cNvSpPr>
            <p:nvPr/>
          </p:nvSpPr>
          <p:spPr bwMode="auto">
            <a:xfrm>
              <a:off x="2112" y="1968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66" name="Line 58"/>
            <p:cNvSpPr>
              <a:spLocks noChangeShapeType="1"/>
            </p:cNvSpPr>
            <p:nvPr/>
          </p:nvSpPr>
          <p:spPr bwMode="auto">
            <a:xfrm>
              <a:off x="1776" y="2064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7467" name="Line 59"/>
            <p:cNvSpPr>
              <a:spLocks noChangeShapeType="1"/>
            </p:cNvSpPr>
            <p:nvPr/>
          </p:nvSpPr>
          <p:spPr bwMode="auto">
            <a:xfrm>
              <a:off x="2640" y="1920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644008" y="476672"/>
            <a:ext cx="404374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b="1" dirty="0"/>
              <a:t>答：取</a:t>
            </a:r>
            <a:r>
              <a:rPr lang="en-US" altLang="zh-CN" sz="3200" b="1" dirty="0"/>
              <a:t>1</a:t>
            </a:r>
            <a:r>
              <a:rPr lang="en-US" altLang="zh-CN" sz="3200" b="1" dirty="0">
                <a:latin typeface="Arial"/>
              </a:rPr>
              <a:t>—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为等压面。          </a:t>
            </a:r>
          </a:p>
          <a:p>
            <a:r>
              <a:rPr lang="zh-CN" altLang="en-US" sz="3200" b="1" dirty="0"/>
              <a:t>由可知：        </a:t>
            </a:r>
          </a:p>
          <a:p>
            <a:r>
              <a:rPr lang="zh-CN" altLang="en-US" sz="3200" b="1" dirty="0"/>
              <a:t>                  </a:t>
            </a:r>
          </a:p>
        </p:txBody>
      </p:sp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5076056" y="1628800"/>
          <a:ext cx="1656184" cy="749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8" name="公式" r:id="rId3" imgW="508000" imgH="228600" progId="Equation.3">
                  <p:embed/>
                </p:oleObj>
              </mc:Choice>
              <mc:Fallback>
                <p:oleObj name="公式" r:id="rId3" imgW="5080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1628800"/>
                        <a:ext cx="1656184" cy="7498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9464" name="Object 8"/>
          <p:cNvGraphicFramePr>
            <a:graphicFrameLocks noChangeAspect="1"/>
          </p:cNvGraphicFramePr>
          <p:nvPr/>
        </p:nvGraphicFramePr>
        <p:xfrm>
          <a:off x="4355976" y="2564904"/>
          <a:ext cx="4093086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9" name="Equation" r:id="rId5" imgW="1828800" imgH="507960" progId="Equation.DSMT4">
                  <p:embed/>
                </p:oleObj>
              </mc:Choice>
              <mc:Fallback>
                <p:oleObj name="Equation" r:id="rId5" imgW="1828800" imgH="5079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2564904"/>
                        <a:ext cx="4093086" cy="12961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20" name="Rectangle 6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9519" name="Object 63"/>
          <p:cNvGraphicFramePr>
            <a:graphicFrameLocks noChangeAspect="1"/>
          </p:cNvGraphicFramePr>
          <p:nvPr/>
        </p:nvGraphicFramePr>
        <p:xfrm>
          <a:off x="4067944" y="4005064"/>
          <a:ext cx="373221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0" name="公式" r:id="rId7" imgW="1257120" imgH="241200" progId="Equation.3">
                  <p:embed/>
                </p:oleObj>
              </mc:Choice>
              <mc:Fallback>
                <p:oleObj name="公式" r:id="rId7" imgW="125712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4005064"/>
                        <a:ext cx="3732212" cy="70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22" name="Rectangle 66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9521" name="Object 65"/>
          <p:cNvGraphicFramePr>
            <a:graphicFrameLocks noChangeAspect="1"/>
          </p:cNvGraphicFramePr>
          <p:nvPr/>
        </p:nvGraphicFramePr>
        <p:xfrm>
          <a:off x="539552" y="4797152"/>
          <a:ext cx="60198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1" name="公式" r:id="rId9" imgW="2019240" imgH="241200" progId="Equation.3">
                  <p:embed/>
                </p:oleObj>
              </mc:Choice>
              <mc:Fallback>
                <p:oleObj name="公式" r:id="rId9" imgW="2019240" imgH="241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797152"/>
                        <a:ext cx="6019800" cy="70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24" name="Rectangle 68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9523" name="Object 67"/>
          <p:cNvGraphicFramePr>
            <a:graphicFrameLocks noChangeAspect="1"/>
          </p:cNvGraphicFramePr>
          <p:nvPr/>
        </p:nvGraphicFramePr>
        <p:xfrm>
          <a:off x="6660232" y="4869160"/>
          <a:ext cx="1447800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2" name="公式" r:id="rId11" imgW="495000" imgH="177480" progId="Equation.3">
                  <p:embed/>
                </p:oleObj>
              </mc:Choice>
              <mc:Fallback>
                <p:oleObj name="公式" r:id="rId11" imgW="495000" imgH="177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4869160"/>
                        <a:ext cx="1447800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323528" y="692696"/>
            <a:ext cx="4405311" cy="3179440"/>
            <a:chOff x="1200" y="1632"/>
            <a:chExt cx="3258" cy="2091"/>
          </a:xfrm>
        </p:grpSpPr>
        <p:grpSp>
          <p:nvGrpSpPr>
            <p:cNvPr id="3" name="Group 71"/>
            <p:cNvGrpSpPr>
              <a:grpSpLocks/>
            </p:cNvGrpSpPr>
            <p:nvPr/>
          </p:nvGrpSpPr>
          <p:grpSpPr bwMode="auto">
            <a:xfrm>
              <a:off x="2736" y="2094"/>
              <a:ext cx="576" cy="1629"/>
              <a:chOff x="4140" y="1455"/>
              <a:chExt cx="555" cy="1701"/>
            </a:xfrm>
          </p:grpSpPr>
          <p:sp>
            <p:nvSpPr>
              <p:cNvPr id="19528" name="AutoShape 72"/>
              <p:cNvSpPr>
                <a:spLocks noChangeArrowheads="1"/>
              </p:cNvSpPr>
              <p:nvPr/>
            </p:nvSpPr>
            <p:spPr bwMode="auto">
              <a:xfrm flipV="1">
                <a:off x="4140" y="2688"/>
                <a:ext cx="540" cy="468"/>
              </a:xfrm>
              <a:custGeom>
                <a:avLst/>
                <a:gdLst>
                  <a:gd name="G0" fmla="+- 540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5400"/>
                  <a:gd name="G18" fmla="*/ 540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540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540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2700 w 21600"/>
                  <a:gd name="T15" fmla="*/ 10800 h 21600"/>
                  <a:gd name="T16" fmla="*/ 10800 w 21600"/>
                  <a:gd name="T17" fmla="*/ 5400 h 21600"/>
                  <a:gd name="T18" fmla="*/ 18900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  <p:sp>
            <p:nvSpPr>
              <p:cNvPr id="19529" name="Line 73"/>
              <p:cNvSpPr>
                <a:spLocks noChangeShapeType="1"/>
              </p:cNvSpPr>
              <p:nvPr/>
            </p:nvSpPr>
            <p:spPr bwMode="auto">
              <a:xfrm flipV="1">
                <a:off x="4140" y="2154"/>
                <a:ext cx="0" cy="7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  <p:sp>
            <p:nvSpPr>
              <p:cNvPr id="19530" name="Line 74"/>
              <p:cNvSpPr>
                <a:spLocks noChangeShapeType="1"/>
              </p:cNvSpPr>
              <p:nvPr/>
            </p:nvSpPr>
            <p:spPr bwMode="auto">
              <a:xfrm flipV="1">
                <a:off x="4290" y="2064"/>
                <a:ext cx="0" cy="88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  <p:sp>
            <p:nvSpPr>
              <p:cNvPr id="19531" name="Line 75"/>
              <p:cNvSpPr>
                <a:spLocks noChangeShapeType="1"/>
              </p:cNvSpPr>
              <p:nvPr/>
            </p:nvSpPr>
            <p:spPr bwMode="auto">
              <a:xfrm flipV="1">
                <a:off x="4530" y="1545"/>
                <a:ext cx="0" cy="140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  <p:sp>
            <p:nvSpPr>
              <p:cNvPr id="19532" name="Line 76"/>
              <p:cNvSpPr>
                <a:spLocks noChangeShapeType="1"/>
              </p:cNvSpPr>
              <p:nvPr/>
            </p:nvSpPr>
            <p:spPr bwMode="auto">
              <a:xfrm flipV="1">
                <a:off x="4680" y="1455"/>
                <a:ext cx="0" cy="144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  <p:sp>
            <p:nvSpPr>
              <p:cNvPr id="19533" name="Line 77"/>
              <p:cNvSpPr>
                <a:spLocks noChangeShapeType="1"/>
              </p:cNvSpPr>
              <p:nvPr/>
            </p:nvSpPr>
            <p:spPr bwMode="auto">
              <a:xfrm>
                <a:off x="4140" y="3000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  <p:sp>
            <p:nvSpPr>
              <p:cNvPr id="19534" name="Line 78"/>
              <p:cNvSpPr>
                <a:spLocks noChangeShapeType="1"/>
              </p:cNvSpPr>
              <p:nvPr/>
            </p:nvSpPr>
            <p:spPr bwMode="auto">
              <a:xfrm>
                <a:off x="4515" y="3000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  <p:sp>
            <p:nvSpPr>
              <p:cNvPr id="19535" name="Line 79"/>
              <p:cNvSpPr>
                <a:spLocks noChangeShapeType="1"/>
              </p:cNvSpPr>
              <p:nvPr/>
            </p:nvSpPr>
            <p:spPr bwMode="auto">
              <a:xfrm>
                <a:off x="4245" y="3075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  <p:sp>
            <p:nvSpPr>
              <p:cNvPr id="19536" name="Line 80"/>
              <p:cNvSpPr>
                <a:spLocks noChangeShapeType="1"/>
              </p:cNvSpPr>
              <p:nvPr/>
            </p:nvSpPr>
            <p:spPr bwMode="auto">
              <a:xfrm>
                <a:off x="4455" y="3060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  <p:sp>
            <p:nvSpPr>
              <p:cNvPr id="19537" name="Line 81"/>
              <p:cNvSpPr>
                <a:spLocks noChangeShapeType="1"/>
              </p:cNvSpPr>
              <p:nvPr/>
            </p:nvSpPr>
            <p:spPr bwMode="auto">
              <a:xfrm>
                <a:off x="4350" y="3105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/>
              </a:p>
            </p:txBody>
          </p:sp>
        </p:grpSp>
        <p:sp>
          <p:nvSpPr>
            <p:cNvPr id="19538" name="Line 82"/>
            <p:cNvSpPr>
              <a:spLocks noChangeShapeType="1"/>
            </p:cNvSpPr>
            <p:nvPr/>
          </p:nvSpPr>
          <p:spPr bwMode="auto">
            <a:xfrm>
              <a:off x="3145" y="3424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39" name="Line 83"/>
            <p:cNvSpPr>
              <a:spLocks noChangeShapeType="1"/>
            </p:cNvSpPr>
            <p:nvPr/>
          </p:nvSpPr>
          <p:spPr bwMode="auto">
            <a:xfrm>
              <a:off x="3145" y="3352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0" name="Line 84"/>
            <p:cNvSpPr>
              <a:spLocks noChangeShapeType="1"/>
            </p:cNvSpPr>
            <p:nvPr/>
          </p:nvSpPr>
          <p:spPr bwMode="auto">
            <a:xfrm>
              <a:off x="3145" y="3275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1" name="Line 85"/>
            <p:cNvSpPr>
              <a:spLocks noChangeShapeType="1"/>
            </p:cNvSpPr>
            <p:nvPr/>
          </p:nvSpPr>
          <p:spPr bwMode="auto">
            <a:xfrm>
              <a:off x="2736" y="3424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2" name="Line 86"/>
            <p:cNvSpPr>
              <a:spLocks noChangeShapeType="1"/>
            </p:cNvSpPr>
            <p:nvPr/>
          </p:nvSpPr>
          <p:spPr bwMode="auto">
            <a:xfrm>
              <a:off x="3156" y="3183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3" name="Line 87"/>
            <p:cNvSpPr>
              <a:spLocks noChangeShapeType="1"/>
            </p:cNvSpPr>
            <p:nvPr/>
          </p:nvSpPr>
          <p:spPr bwMode="auto">
            <a:xfrm>
              <a:off x="3156" y="3120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4" name="Line 88"/>
            <p:cNvSpPr>
              <a:spLocks noChangeShapeType="1"/>
            </p:cNvSpPr>
            <p:nvPr/>
          </p:nvSpPr>
          <p:spPr bwMode="auto">
            <a:xfrm flipH="1">
              <a:off x="2352" y="2784"/>
              <a:ext cx="3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5" name="Line 89"/>
            <p:cNvSpPr>
              <a:spLocks noChangeShapeType="1"/>
            </p:cNvSpPr>
            <p:nvPr/>
          </p:nvSpPr>
          <p:spPr bwMode="auto">
            <a:xfrm flipH="1">
              <a:off x="2512" y="2677"/>
              <a:ext cx="3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6" name="Line 90"/>
            <p:cNvSpPr>
              <a:spLocks noChangeShapeType="1"/>
            </p:cNvSpPr>
            <p:nvPr/>
          </p:nvSpPr>
          <p:spPr bwMode="auto">
            <a:xfrm flipV="1">
              <a:off x="2528" y="2528"/>
              <a:ext cx="0" cy="1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7" name="Line 91"/>
            <p:cNvSpPr>
              <a:spLocks noChangeShapeType="1"/>
            </p:cNvSpPr>
            <p:nvPr/>
          </p:nvSpPr>
          <p:spPr bwMode="auto">
            <a:xfrm flipV="1">
              <a:off x="2368" y="2485"/>
              <a:ext cx="0" cy="2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8" name="Line 92"/>
            <p:cNvSpPr>
              <a:spLocks noChangeShapeType="1"/>
            </p:cNvSpPr>
            <p:nvPr/>
          </p:nvSpPr>
          <p:spPr bwMode="auto">
            <a:xfrm>
              <a:off x="1200" y="2528"/>
              <a:ext cx="17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 flipV="1">
              <a:off x="1200" y="1632"/>
              <a:ext cx="0" cy="8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0" name="Line 94"/>
            <p:cNvSpPr>
              <a:spLocks noChangeShapeType="1"/>
            </p:cNvSpPr>
            <p:nvPr/>
          </p:nvSpPr>
          <p:spPr bwMode="auto">
            <a:xfrm flipV="1">
              <a:off x="2928" y="1632"/>
              <a:ext cx="0" cy="8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1" name="Line 95"/>
            <p:cNvSpPr>
              <a:spLocks noChangeShapeType="1"/>
            </p:cNvSpPr>
            <p:nvPr/>
          </p:nvSpPr>
          <p:spPr bwMode="auto">
            <a:xfrm flipH="1">
              <a:off x="2928" y="2201"/>
              <a:ext cx="2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2" name="Line 96"/>
            <p:cNvSpPr>
              <a:spLocks noChangeShapeType="1"/>
            </p:cNvSpPr>
            <p:nvPr/>
          </p:nvSpPr>
          <p:spPr bwMode="auto">
            <a:xfrm flipH="1">
              <a:off x="2928" y="2094"/>
              <a:ext cx="3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 flipV="1">
              <a:off x="1200" y="1776"/>
              <a:ext cx="1728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4" name="Line 98"/>
            <p:cNvSpPr>
              <a:spLocks noChangeShapeType="1"/>
            </p:cNvSpPr>
            <p:nvPr/>
          </p:nvSpPr>
          <p:spPr bwMode="auto">
            <a:xfrm>
              <a:off x="1488" y="1872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5" name="Line 99"/>
            <p:cNvSpPr>
              <a:spLocks noChangeShapeType="1"/>
            </p:cNvSpPr>
            <p:nvPr/>
          </p:nvSpPr>
          <p:spPr bwMode="auto">
            <a:xfrm>
              <a:off x="1392" y="2137"/>
              <a:ext cx="24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>
              <a:off x="1392" y="2016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7" name="Line 101"/>
            <p:cNvSpPr>
              <a:spLocks noChangeShapeType="1"/>
            </p:cNvSpPr>
            <p:nvPr/>
          </p:nvSpPr>
          <p:spPr bwMode="auto">
            <a:xfrm>
              <a:off x="2928" y="2528"/>
              <a:ext cx="9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8" name="Line 102"/>
            <p:cNvSpPr>
              <a:spLocks noChangeShapeType="1"/>
            </p:cNvSpPr>
            <p:nvPr/>
          </p:nvSpPr>
          <p:spPr bwMode="auto">
            <a:xfrm>
              <a:off x="3312" y="3120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59" name="Line 103"/>
            <p:cNvSpPr>
              <a:spLocks noChangeShapeType="1"/>
            </p:cNvSpPr>
            <p:nvPr/>
          </p:nvSpPr>
          <p:spPr bwMode="auto">
            <a:xfrm>
              <a:off x="2544" y="3424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60" name="Text Box 104"/>
            <p:cNvSpPr txBox="1">
              <a:spLocks noChangeArrowheads="1"/>
            </p:cNvSpPr>
            <p:nvPr/>
          </p:nvSpPr>
          <p:spPr bwMode="auto">
            <a:xfrm>
              <a:off x="2304" y="1920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A</a:t>
              </a:r>
              <a:endParaRPr lang="en-US" altLang="zh-CN" sz="2400" b="1"/>
            </a:p>
          </p:txBody>
        </p:sp>
        <p:sp>
          <p:nvSpPr>
            <p:cNvPr id="19561" name="Text Box 105"/>
            <p:cNvSpPr txBox="1">
              <a:spLocks noChangeArrowheads="1"/>
            </p:cNvSpPr>
            <p:nvPr/>
          </p:nvSpPr>
          <p:spPr bwMode="auto">
            <a:xfrm>
              <a:off x="1776" y="2352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B</a:t>
              </a:r>
              <a:endParaRPr lang="en-US" altLang="zh-CN" sz="2400" b="1"/>
            </a:p>
          </p:txBody>
        </p:sp>
        <p:sp>
          <p:nvSpPr>
            <p:cNvPr id="19562" name="Text Box 106"/>
            <p:cNvSpPr txBox="1">
              <a:spLocks noChangeArrowheads="1"/>
            </p:cNvSpPr>
            <p:nvPr/>
          </p:nvSpPr>
          <p:spPr bwMode="auto">
            <a:xfrm>
              <a:off x="2352" y="3125"/>
              <a:ext cx="384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1</a:t>
              </a:r>
              <a:endParaRPr lang="en-US" altLang="zh-CN" sz="2400" b="1"/>
            </a:p>
          </p:txBody>
        </p:sp>
        <p:sp>
          <p:nvSpPr>
            <p:cNvPr id="19563" name="Text Box 107"/>
            <p:cNvSpPr txBox="1">
              <a:spLocks noChangeArrowheads="1"/>
            </p:cNvSpPr>
            <p:nvPr/>
          </p:nvSpPr>
          <p:spPr bwMode="auto">
            <a:xfrm>
              <a:off x="3840" y="3140"/>
              <a:ext cx="408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 dirty="0" smtClean="0">
                  <a:latin typeface="Times New Roman" pitchFamily="18" charset="0"/>
                </a:rPr>
                <a:t>1’</a:t>
              </a:r>
              <a:endParaRPr lang="en-US" altLang="zh-CN" sz="2400" b="1" baseline="30000" dirty="0"/>
            </a:p>
          </p:txBody>
        </p:sp>
        <p:sp>
          <p:nvSpPr>
            <p:cNvPr id="19564" name="Line 108"/>
            <p:cNvSpPr>
              <a:spLocks noChangeShapeType="1"/>
            </p:cNvSpPr>
            <p:nvPr/>
          </p:nvSpPr>
          <p:spPr bwMode="auto">
            <a:xfrm flipH="1">
              <a:off x="2544" y="3573"/>
              <a:ext cx="19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65" name="Line 109"/>
            <p:cNvSpPr>
              <a:spLocks noChangeShapeType="1"/>
            </p:cNvSpPr>
            <p:nvPr/>
          </p:nvSpPr>
          <p:spPr bwMode="auto">
            <a:xfrm>
              <a:off x="3616" y="2123"/>
              <a:ext cx="0" cy="4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66" name="Line 110"/>
            <p:cNvSpPr>
              <a:spLocks noChangeShapeType="1"/>
            </p:cNvSpPr>
            <p:nvPr/>
          </p:nvSpPr>
          <p:spPr bwMode="auto">
            <a:xfrm>
              <a:off x="3616" y="2531"/>
              <a:ext cx="0" cy="5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67" name="Line 111"/>
            <p:cNvSpPr>
              <a:spLocks noChangeShapeType="1"/>
            </p:cNvSpPr>
            <p:nvPr/>
          </p:nvSpPr>
          <p:spPr bwMode="auto">
            <a:xfrm>
              <a:off x="3616" y="3068"/>
              <a:ext cx="0" cy="3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68" name="Text Box 112"/>
            <p:cNvSpPr txBox="1">
              <a:spLocks noChangeArrowheads="1"/>
            </p:cNvSpPr>
            <p:nvPr/>
          </p:nvSpPr>
          <p:spPr bwMode="auto">
            <a:xfrm>
              <a:off x="3600" y="2109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h</a:t>
              </a:r>
              <a:endParaRPr lang="en-US" altLang="zh-CN" sz="2400" b="1"/>
            </a:p>
          </p:txBody>
        </p:sp>
        <p:sp>
          <p:nvSpPr>
            <p:cNvPr id="19569" name="Text Box 113"/>
            <p:cNvSpPr txBox="1">
              <a:spLocks noChangeArrowheads="1"/>
            </p:cNvSpPr>
            <p:nvPr/>
          </p:nvSpPr>
          <p:spPr bwMode="auto">
            <a:xfrm>
              <a:off x="3584" y="2606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H</a:t>
              </a:r>
              <a:endParaRPr lang="en-US" altLang="zh-CN" sz="2400" b="1"/>
            </a:p>
          </p:txBody>
        </p:sp>
        <p:sp>
          <p:nvSpPr>
            <p:cNvPr id="19570" name="Text Box 114"/>
            <p:cNvSpPr txBox="1">
              <a:spLocks noChangeArrowheads="1"/>
            </p:cNvSpPr>
            <p:nvPr/>
          </p:nvSpPr>
          <p:spPr bwMode="auto">
            <a:xfrm>
              <a:off x="3600" y="3082"/>
              <a:ext cx="858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 b="1">
                  <a:latin typeface="Times New Roman" pitchFamily="18" charset="0"/>
                </a:rPr>
                <a:t>R</a:t>
              </a:r>
              <a:endParaRPr lang="en-US" altLang="zh-CN" sz="2400" b="1"/>
            </a:p>
          </p:txBody>
        </p:sp>
        <p:sp>
          <p:nvSpPr>
            <p:cNvPr id="19571" name="Text Box 115"/>
            <p:cNvSpPr txBox="1">
              <a:spLocks noChangeArrowheads="1"/>
            </p:cNvSpPr>
            <p:nvPr/>
          </p:nvSpPr>
          <p:spPr bwMode="auto">
            <a:xfrm>
              <a:off x="2768" y="2465"/>
              <a:ext cx="576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zh-CN" altLang="en-US" sz="2400" b="1">
                  <a:latin typeface="Times New Roman" pitchFamily="18" charset="0"/>
                </a:rPr>
                <a:t>水</a:t>
              </a:r>
              <a:endParaRPr lang="zh-CN" altLang="en-US" sz="2400" b="1"/>
            </a:p>
          </p:txBody>
        </p:sp>
        <p:sp>
          <p:nvSpPr>
            <p:cNvPr id="19572" name="Line 116"/>
            <p:cNvSpPr>
              <a:spLocks noChangeShapeType="1"/>
            </p:cNvSpPr>
            <p:nvPr/>
          </p:nvSpPr>
          <p:spPr bwMode="auto">
            <a:xfrm>
              <a:off x="2736" y="2379"/>
              <a:ext cx="192" cy="2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73" name="Line 117"/>
            <p:cNvSpPr>
              <a:spLocks noChangeShapeType="1"/>
            </p:cNvSpPr>
            <p:nvPr/>
          </p:nvSpPr>
          <p:spPr bwMode="auto">
            <a:xfrm flipH="1">
              <a:off x="3056" y="2293"/>
              <a:ext cx="192" cy="2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74" name="Line 118"/>
            <p:cNvSpPr>
              <a:spLocks noChangeShapeType="1"/>
            </p:cNvSpPr>
            <p:nvPr/>
          </p:nvSpPr>
          <p:spPr bwMode="auto">
            <a:xfrm flipV="1">
              <a:off x="2832" y="2784"/>
              <a:ext cx="192" cy="2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75" name="Line 119"/>
            <p:cNvSpPr>
              <a:spLocks noChangeShapeType="1"/>
            </p:cNvSpPr>
            <p:nvPr/>
          </p:nvSpPr>
          <p:spPr bwMode="auto">
            <a:xfrm>
              <a:off x="1776" y="1872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76" name="Line 120"/>
            <p:cNvSpPr>
              <a:spLocks noChangeShapeType="1"/>
            </p:cNvSpPr>
            <p:nvPr/>
          </p:nvSpPr>
          <p:spPr bwMode="auto">
            <a:xfrm>
              <a:off x="2112" y="1968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77" name="Line 121"/>
            <p:cNvSpPr>
              <a:spLocks noChangeShapeType="1"/>
            </p:cNvSpPr>
            <p:nvPr/>
          </p:nvSpPr>
          <p:spPr bwMode="auto">
            <a:xfrm>
              <a:off x="1776" y="2064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9578" name="Line 122"/>
            <p:cNvSpPr>
              <a:spLocks noChangeShapeType="1"/>
            </p:cNvSpPr>
            <p:nvPr/>
          </p:nvSpPr>
          <p:spPr bwMode="auto">
            <a:xfrm>
              <a:off x="2640" y="1920"/>
              <a:ext cx="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1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1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683568" y="620688"/>
            <a:ext cx="756084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分析：为什么压差计的读数为零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？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事实上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两个截面间确有压差存在，即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高的水柱所引起的压强。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问题出在这种测量方法上，是由于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导管内充满了被测流体的缘故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。连接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平面测压口的导管中的水在下行过程中，位能不断地转化为静压能。此时，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型管压差计所测得的并非单独压差，而是包括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位能影响在内的“虚拟压强”之差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该导管中的水引至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平面时，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B—B’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已为等压强面，再往下便可得到无数个等压面。压差计两侧的压强相等，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当然等于零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0"/>
            <a:ext cx="8001000" cy="121602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itchFamily="18" charset="0"/>
              </a:rPr>
              <a:t>3.6  </a:t>
            </a:r>
            <a:r>
              <a:rPr lang="zh-CN" altLang="en-US" sz="3200" b="1" dirty="0">
                <a:latin typeface="Times New Roman" pitchFamily="18" charset="0"/>
              </a:rPr>
              <a:t>其他压力检测仪表</a:t>
            </a:r>
          </a:p>
        </p:txBody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624" y="2060848"/>
            <a:ext cx="7429552" cy="2928958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3.6.1</a:t>
            </a:r>
            <a:r>
              <a:rPr lang="zh-CN" altLang="en-US" sz="2800" b="1" dirty="0" smtClean="0">
                <a:latin typeface="Times New Roman" pitchFamily="18" charset="0"/>
              </a:rPr>
              <a:t>  压</a:t>
            </a:r>
            <a:r>
              <a:rPr lang="zh-CN" altLang="en-US" sz="2800" b="1" dirty="0">
                <a:latin typeface="Times New Roman" pitchFamily="18" charset="0"/>
              </a:rPr>
              <a:t>磁式压力计</a:t>
            </a:r>
          </a:p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3.6.2  </a:t>
            </a:r>
            <a:r>
              <a:rPr lang="zh-CN" altLang="en-US" sz="2800" b="1" dirty="0" smtClean="0">
                <a:latin typeface="Times New Roman" pitchFamily="18" charset="0"/>
              </a:rPr>
              <a:t>真空计</a:t>
            </a:r>
            <a:endParaRPr lang="zh-CN" altLang="en-US" sz="2800" b="1" dirty="0">
              <a:latin typeface="Times New Roman" pitchFamily="18" charset="0"/>
            </a:endParaRPr>
          </a:p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2800" b="1" dirty="0" smtClean="0">
                <a:latin typeface="Times New Roman" pitchFamily="18" charset="0"/>
              </a:rPr>
              <a:t>3.6.3   </a:t>
            </a:r>
            <a:r>
              <a:rPr lang="zh-CN" altLang="en-US" sz="2800" b="1" dirty="0" smtClean="0">
                <a:latin typeface="Times New Roman" pitchFamily="18" charset="0"/>
              </a:rPr>
              <a:t>压力</a:t>
            </a:r>
            <a:r>
              <a:rPr lang="zh-CN" altLang="en-US" sz="2800" b="1" dirty="0">
                <a:latin typeface="Times New Roman" pitchFamily="18" charset="0"/>
              </a:rPr>
              <a:t>分布测量系统</a:t>
            </a:r>
          </a:p>
          <a:p>
            <a:pPr>
              <a:lnSpc>
                <a:spcPct val="11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285728"/>
            <a:ext cx="8143932" cy="4643470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itchFamily="18" charset="0"/>
              </a:rPr>
              <a:t>对各种压力分布的测量与分析，在许多行业的研究和发展中起着极其重要的作用。例如</a:t>
            </a:r>
            <a:r>
              <a:rPr lang="zh-CN" altLang="en-US" sz="2400" b="1" dirty="0" smtClean="0">
                <a:latin typeface="Times New Roman" pitchFamily="18" charset="0"/>
              </a:rPr>
              <a:t>，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ts val="3200"/>
              </a:lnSpc>
              <a:spcBef>
                <a:spcPct val="0"/>
              </a:spcBef>
              <a:buNone/>
            </a:pP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汽车</a:t>
            </a:r>
            <a:r>
              <a:rPr lang="zh-CN" altLang="en-US" sz="2400" b="1" dirty="0">
                <a:latin typeface="Times New Roman" pitchFamily="18" charset="0"/>
              </a:rPr>
              <a:t>行业中，研究座椅的舒适性，需要测量人体对座椅的压力分布</a:t>
            </a:r>
            <a:r>
              <a:rPr lang="zh-CN" altLang="en-US" sz="2400" b="1" dirty="0" smtClean="0">
                <a:latin typeface="Times New Roman" pitchFamily="18" charset="0"/>
              </a:rPr>
              <a:t>；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提高</a:t>
            </a:r>
            <a:r>
              <a:rPr lang="zh-CN" altLang="en-US" sz="2400" b="1" dirty="0">
                <a:latin typeface="Times New Roman" pitchFamily="18" charset="0"/>
              </a:rPr>
              <a:t>轮胎的性能，需要测量轮胎与地面的接触轮廓和压力分布</a:t>
            </a:r>
            <a:r>
              <a:rPr lang="zh-CN" altLang="en-US" sz="2400" b="1" dirty="0" smtClean="0">
                <a:latin typeface="Times New Roman" pitchFamily="18" charset="0"/>
              </a:rPr>
              <a:t>；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确保</a:t>
            </a:r>
            <a:r>
              <a:rPr lang="zh-CN" altLang="en-US" sz="2400" b="1" dirty="0">
                <a:latin typeface="Times New Roman" pitchFamily="18" charset="0"/>
              </a:rPr>
              <a:t>车门的密封性，需要测量车门密封条在关门时的受力分布</a:t>
            </a:r>
            <a:r>
              <a:rPr lang="zh-CN" altLang="en-US" sz="2400" b="1" dirty="0" smtClean="0">
                <a:latin typeface="Times New Roman" pitchFamily="18" charset="0"/>
              </a:rPr>
              <a:t>；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优化</a:t>
            </a:r>
            <a:r>
              <a:rPr lang="zh-CN" altLang="en-US" sz="2400" b="1" dirty="0">
                <a:latin typeface="Times New Roman" pitchFamily="18" charset="0"/>
              </a:rPr>
              <a:t>挡风玻璃雨刷的清洁效果，需要测量雨刷片对玻璃的压力分布。</a:t>
            </a:r>
          </a:p>
          <a:p>
            <a:pPr>
              <a:lnSpc>
                <a:spcPts val="32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9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89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89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89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89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907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552" y="1340768"/>
            <a:ext cx="7958688" cy="426720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400" b="1" dirty="0">
                <a:latin typeface="Times New Roman" pitchFamily="18" charset="0"/>
              </a:rPr>
              <a:t>印刷电路板（</a:t>
            </a:r>
            <a:r>
              <a:rPr lang="en-US" altLang="zh-CN" sz="2400" b="1" dirty="0">
                <a:latin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</a:rPr>
              <a:t>）生产中，需要测量丝网印刷的刮刀口接触压强分布，等等。由此可见，压力分布的测量是解决以上问题的关键诊断工具</a:t>
            </a:r>
            <a:r>
              <a:rPr lang="zh-CN" altLang="en-US" sz="2400" b="1" dirty="0" smtClean="0">
                <a:latin typeface="Times New Roman" pitchFamily="18" charset="0"/>
              </a:rPr>
              <a:t>。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以往</a:t>
            </a:r>
            <a:r>
              <a:rPr lang="zh-CN" altLang="en-US" sz="2400" b="1" dirty="0">
                <a:latin typeface="Times New Roman" pitchFamily="18" charset="0"/>
              </a:rPr>
              <a:t>的传统方法是进行反复试验，效率低，成本高</a:t>
            </a:r>
            <a:r>
              <a:rPr lang="zh-CN" altLang="en-US" sz="2400" b="1" dirty="0" smtClean="0">
                <a:latin typeface="Times New Roman" pitchFamily="18" charset="0"/>
              </a:rPr>
              <a:t>。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美国</a:t>
            </a:r>
            <a:r>
              <a:rPr lang="en-US" altLang="zh-CN" sz="2400" b="1" dirty="0" err="1">
                <a:latin typeface="Times New Roman" pitchFamily="18" charset="0"/>
              </a:rPr>
              <a:t>Tekscan</a:t>
            </a:r>
            <a:r>
              <a:rPr lang="zh-CN" altLang="en-US" sz="2400" b="1" dirty="0">
                <a:latin typeface="Times New Roman" pitchFamily="18" charset="0"/>
              </a:rPr>
              <a:t>公司开发研制的压力分布测量系统可对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任何接触面的压力分布进行静态和动态测量，以直观、形象的二维、三维彩色图象实时显示压力分布的轮廓和各种数据，并对整个测量过程进行“录像”、存储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itchFamily="18" charset="0"/>
              </a:rPr>
              <a:t>，</a:t>
            </a:r>
            <a:r>
              <a:rPr lang="zh-CN" altLang="en-US" sz="2400" b="1" dirty="0">
                <a:latin typeface="Times New Roman" pitchFamily="18" charset="0"/>
              </a:rPr>
              <a:t>用户可随时对测量记录进行查看、分析。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zh-CN" altLang="en-US" sz="2400" b="1" dirty="0">
              <a:latin typeface="Times New Roman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zh-CN" altLang="en-US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0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90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00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016750"/>
          </a:xfrm>
          <a:prstGeom prst="rect">
            <a:avLst/>
          </a:prstGeom>
          <a:noFill/>
        </p:spPr>
      </p:pic>
      <p:sp>
        <p:nvSpPr>
          <p:cNvPr id="83969" name="Line 1"/>
          <p:cNvSpPr>
            <a:spLocks noChangeShapeType="1"/>
          </p:cNvSpPr>
          <p:nvPr/>
        </p:nvSpPr>
        <p:spPr bwMode="auto">
          <a:xfrm>
            <a:off x="866775" y="7991475"/>
            <a:ext cx="5813425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230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723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Text Box 2"/>
          <p:cNvSpPr txBox="1">
            <a:spLocks noChangeArrowheads="1"/>
          </p:cNvSpPr>
          <p:nvPr/>
        </p:nvSpPr>
        <p:spPr bwMode="auto">
          <a:xfrm>
            <a:off x="500034" y="571480"/>
            <a:ext cx="3200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dirty="0" smtClean="0">
                <a:latin typeface="Times New Roman" pitchFamily="18" charset="0"/>
                <a:ea typeface="黑体" pitchFamily="2" charset="-122"/>
              </a:rPr>
              <a:t>5</a:t>
            </a:r>
            <a:r>
              <a:rPr kumimoji="1" lang="zh-CN" altLang="en-US" sz="2800" b="1" dirty="0" smtClean="0">
                <a:latin typeface="Times New Roman" pitchFamily="18" charset="0"/>
                <a:ea typeface="黑体" pitchFamily="2" charset="-122"/>
              </a:rPr>
              <a:t>   测压仪</a:t>
            </a:r>
            <a:r>
              <a:rPr kumimoji="1" lang="zh-CN" altLang="en-US" sz="2800" b="1" dirty="0">
                <a:latin typeface="Times New Roman" pitchFamily="18" charset="0"/>
                <a:ea typeface="黑体" pitchFamily="2" charset="-122"/>
              </a:rPr>
              <a:t>表的</a:t>
            </a:r>
            <a:r>
              <a:rPr kumimoji="1" lang="zh-CN" altLang="en-US" sz="2800" b="1" dirty="0" smtClean="0">
                <a:latin typeface="Times New Roman" pitchFamily="18" charset="0"/>
                <a:ea typeface="黑体" pitchFamily="2" charset="-122"/>
              </a:rPr>
              <a:t>分类</a:t>
            </a:r>
            <a:r>
              <a:rPr kumimoji="1" lang="zh-CN" altLang="en-US" sz="2800" b="1" dirty="0">
                <a:latin typeface="Times New Roman" pitchFamily="18" charset="0"/>
                <a:ea typeface="黑体" pitchFamily="2" charset="-122"/>
              </a:rPr>
              <a:t>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741388" y="1200928"/>
            <a:ext cx="8402612" cy="4197490"/>
            <a:chOff x="250825" y="912673"/>
            <a:chExt cx="8780866" cy="4197490"/>
          </a:xfrm>
        </p:grpSpPr>
        <p:sp>
          <p:nvSpPr>
            <p:cNvPr id="826371" name="Text Box 3"/>
            <p:cNvSpPr txBox="1">
              <a:spLocks noChangeArrowheads="1"/>
            </p:cNvSpPr>
            <p:nvPr/>
          </p:nvSpPr>
          <p:spPr bwMode="auto">
            <a:xfrm>
              <a:off x="250825" y="2636838"/>
              <a:ext cx="1179513" cy="1004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  <a:ea typeface="楷体_GB2312" pitchFamily="49" charset="-122"/>
                </a:rPr>
                <a:t>测压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  <a:ea typeface="楷体_GB2312" pitchFamily="49" charset="-122"/>
                </a:rPr>
                <a:t>仪表</a:t>
              </a:r>
            </a:p>
          </p:txBody>
        </p:sp>
        <p:sp>
          <p:nvSpPr>
            <p:cNvPr id="826372" name="AutoShape 4"/>
            <p:cNvSpPr>
              <a:spLocks/>
            </p:cNvSpPr>
            <p:nvPr/>
          </p:nvSpPr>
          <p:spPr bwMode="auto">
            <a:xfrm>
              <a:off x="1042988" y="1052513"/>
              <a:ext cx="288925" cy="3816350"/>
            </a:xfrm>
            <a:prstGeom prst="leftBrace">
              <a:avLst>
                <a:gd name="adj1" fmla="val 110073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6373" name="Text Box 5"/>
            <p:cNvSpPr txBox="1">
              <a:spLocks noChangeArrowheads="1"/>
            </p:cNvSpPr>
            <p:nvPr/>
          </p:nvSpPr>
          <p:spPr bwMode="auto">
            <a:xfrm>
              <a:off x="1272243" y="912673"/>
              <a:ext cx="228838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</a:rPr>
                <a:t>液柱式压力计</a:t>
              </a:r>
            </a:p>
          </p:txBody>
        </p:sp>
        <p:sp>
          <p:nvSpPr>
            <p:cNvPr id="826375" name="Text Box 7"/>
            <p:cNvSpPr txBox="1">
              <a:spLocks noChangeArrowheads="1"/>
            </p:cNvSpPr>
            <p:nvPr/>
          </p:nvSpPr>
          <p:spPr bwMode="auto">
            <a:xfrm>
              <a:off x="3557837" y="952130"/>
              <a:ext cx="4032250" cy="1004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宋体" pitchFamily="2" charset="-122"/>
                </a:rPr>
                <a:t>U</a:t>
              </a:r>
              <a:r>
                <a:rPr kumimoji="1" lang="zh-CN" altLang="en-US" sz="2400" b="1" dirty="0">
                  <a:latin typeface="宋体" pitchFamily="2" charset="-122"/>
                </a:rPr>
                <a:t>型管压力计、单管压力计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宋体" pitchFamily="2" charset="-122"/>
                </a:rPr>
                <a:t>以及斜管压力计</a:t>
              </a:r>
            </a:p>
          </p:txBody>
        </p:sp>
        <p:sp>
          <p:nvSpPr>
            <p:cNvPr id="826376" name="Text Box 8"/>
            <p:cNvSpPr txBox="1">
              <a:spLocks noChangeArrowheads="1"/>
            </p:cNvSpPr>
            <p:nvPr/>
          </p:nvSpPr>
          <p:spPr bwMode="auto">
            <a:xfrm>
              <a:off x="1187450" y="2349500"/>
              <a:ext cx="30972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弹性式压力计</a:t>
              </a:r>
            </a:p>
          </p:txBody>
        </p:sp>
        <p:sp>
          <p:nvSpPr>
            <p:cNvPr id="826378" name="Text Box 10"/>
            <p:cNvSpPr txBox="1">
              <a:spLocks noChangeArrowheads="1"/>
            </p:cNvSpPr>
            <p:nvPr/>
          </p:nvSpPr>
          <p:spPr bwMode="auto">
            <a:xfrm>
              <a:off x="3486555" y="2348657"/>
              <a:ext cx="554513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1" lang="zh-CN" altLang="en-US" sz="2400" b="1" dirty="0" smtClean="0">
                  <a:latin typeface="Times New Roman" pitchFamily="18" charset="0"/>
                </a:rPr>
                <a:t>弹簧管压力计</a:t>
              </a:r>
              <a:r>
                <a:rPr kumimoji="1" lang="zh-CN" altLang="en-US" sz="2400" b="1" dirty="0">
                  <a:latin typeface="Times New Roman" pitchFamily="18" charset="0"/>
                </a:rPr>
                <a:t>、波纹管压力计以及</a:t>
              </a:r>
            </a:p>
            <a:p>
              <a:pPr algn="just">
                <a:spcBef>
                  <a:spcPct val="50000"/>
                </a:spcBef>
              </a:pPr>
              <a:r>
                <a:rPr kumimoji="1" lang="zh-CN" altLang="en-US" sz="2400" b="1" dirty="0" smtClean="0">
                  <a:latin typeface="Times New Roman" pitchFamily="18" charset="0"/>
                </a:rPr>
                <a:t>膜</a:t>
              </a:r>
              <a:r>
                <a:rPr kumimoji="1" lang="zh-CN" altLang="en-US" sz="2400" b="1" dirty="0">
                  <a:latin typeface="Times New Roman" pitchFamily="18" charset="0"/>
                </a:rPr>
                <a:t>盒式压力计</a:t>
              </a:r>
            </a:p>
          </p:txBody>
        </p:sp>
        <p:sp>
          <p:nvSpPr>
            <p:cNvPr id="826379" name="Text Box 11"/>
            <p:cNvSpPr txBox="1">
              <a:spLocks noChangeArrowheads="1"/>
            </p:cNvSpPr>
            <p:nvPr/>
          </p:nvSpPr>
          <p:spPr bwMode="auto">
            <a:xfrm>
              <a:off x="1331913" y="3500438"/>
              <a:ext cx="208756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电气式压力计</a:t>
              </a:r>
            </a:p>
          </p:txBody>
        </p:sp>
        <p:sp>
          <p:nvSpPr>
            <p:cNvPr id="826381" name="Text Box 13"/>
            <p:cNvSpPr txBox="1">
              <a:spLocks noChangeArrowheads="1"/>
            </p:cNvSpPr>
            <p:nvPr/>
          </p:nvSpPr>
          <p:spPr bwMode="auto">
            <a:xfrm>
              <a:off x="3500975" y="3470548"/>
              <a:ext cx="4876799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</a:rPr>
                <a:t>电阻应变片式、电容式、压电式、电感式、霍尔式</a:t>
              </a:r>
            </a:p>
          </p:txBody>
        </p:sp>
        <p:sp>
          <p:nvSpPr>
            <p:cNvPr id="826382" name="Text Box 14"/>
            <p:cNvSpPr txBox="1">
              <a:spLocks noChangeArrowheads="1"/>
            </p:cNvSpPr>
            <p:nvPr/>
          </p:nvSpPr>
          <p:spPr bwMode="auto">
            <a:xfrm>
              <a:off x="1331913" y="4652963"/>
              <a:ext cx="230346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负荷式压力计</a:t>
              </a:r>
            </a:p>
          </p:txBody>
        </p:sp>
        <p:sp>
          <p:nvSpPr>
            <p:cNvPr id="826384" name="Text Box 16"/>
            <p:cNvSpPr txBox="1">
              <a:spLocks noChangeArrowheads="1"/>
            </p:cNvSpPr>
            <p:nvPr/>
          </p:nvSpPr>
          <p:spPr bwMode="auto">
            <a:xfrm>
              <a:off x="3492500" y="4652963"/>
              <a:ext cx="4953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itchFamily="18" charset="0"/>
                </a:rPr>
                <a:t>活塞压力计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80729"/>
            <a:ext cx="7704856" cy="418611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4990"/>
            <a:ext cx="8001000" cy="1216026"/>
          </a:xfrm>
        </p:spPr>
        <p:txBody>
          <a:bodyPr/>
          <a:lstStyle/>
          <a:p>
            <a:r>
              <a:rPr lang="en-US" altLang="zh-CN" sz="3200" b="1" dirty="0">
                <a:latin typeface="Times New Roman" pitchFamily="18" charset="0"/>
              </a:rPr>
              <a:t>3.7 </a:t>
            </a:r>
            <a:r>
              <a:rPr lang="zh-CN" altLang="en-US" sz="3200" b="1" dirty="0">
                <a:latin typeface="Times New Roman" pitchFamily="18" charset="0"/>
              </a:rPr>
              <a:t>压力变送器</a:t>
            </a:r>
            <a:r>
              <a:rPr lang="en-US" altLang="zh-CN" sz="3200" b="1" dirty="0">
                <a:latin typeface="Times New Roman" pitchFamily="18" charset="0"/>
              </a:rPr>
              <a:t> </a:t>
            </a:r>
          </a:p>
        </p:txBody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52736"/>
            <a:ext cx="8136904" cy="46783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600" b="1" dirty="0" smtClean="0"/>
              <a:t>3.7.1</a:t>
            </a:r>
            <a:r>
              <a:rPr lang="zh-CN" altLang="en-US" sz="2600" b="1" dirty="0" smtClean="0"/>
              <a:t>   电容式</a:t>
            </a:r>
            <a:r>
              <a:rPr lang="zh-CN" altLang="en-US" sz="2600" b="1" dirty="0"/>
              <a:t>压力变送器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600" b="1" dirty="0"/>
              <a:t>以各种类型电容器作为敏感元件，将被测压力的变化转化为电容量。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600" b="1" dirty="0"/>
              <a:t>结构简单、高分辨力、可非接触测量，并能在高温、辐射和强烈震动等恶劣条件下</a:t>
            </a:r>
            <a:r>
              <a:rPr lang="zh-CN" altLang="en-US" sz="2600" b="1" dirty="0" smtClean="0"/>
              <a:t>工作。</a:t>
            </a:r>
            <a:endParaRPr lang="zh-CN" altLang="en-US" sz="2600" b="1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600" b="1" dirty="0"/>
              <a:t>随着集成电路技术和计算机技术的</a:t>
            </a:r>
            <a:r>
              <a:rPr lang="zh-CN" altLang="en-US" sz="2600" b="1" dirty="0" smtClean="0"/>
              <a:t>发展，成为</a:t>
            </a:r>
            <a:r>
              <a:rPr lang="zh-CN" altLang="en-US" sz="2600" b="1" dirty="0"/>
              <a:t>一种很有发展前途的传感器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001000" cy="4267200"/>
          </a:xfrm>
        </p:spPr>
        <p:txBody>
          <a:bodyPr/>
          <a:lstStyle/>
          <a:p>
            <a:pPr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、变</a:t>
            </a:r>
            <a:r>
              <a:rPr lang="zh-CN" altLang="en-US" b="1" dirty="0"/>
              <a:t>极距型电容传感器</a:t>
            </a:r>
            <a:r>
              <a:rPr lang="zh-CN" altLang="en-US" dirty="0"/>
              <a:t> </a:t>
            </a:r>
          </a:p>
        </p:txBody>
      </p:sp>
      <p:sp>
        <p:nvSpPr>
          <p:cNvPr id="711684" name="Rectangle 4"/>
          <p:cNvSpPr>
            <a:spLocks noChangeArrowheads="1"/>
          </p:cNvSpPr>
          <p:nvPr/>
        </p:nvSpPr>
        <p:spPr bwMode="auto">
          <a:xfrm>
            <a:off x="0" y="27384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11685" name="Object 5"/>
          <p:cNvGraphicFramePr>
            <a:graphicFrameLocks noChangeAspect="1"/>
          </p:cNvGraphicFramePr>
          <p:nvPr/>
        </p:nvGraphicFramePr>
        <p:xfrm>
          <a:off x="395288" y="2420938"/>
          <a:ext cx="4032250" cy="277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位图图像" r:id="rId3" imgW="2476190" imgH="1695687" progId="PBrush">
                  <p:embed/>
                </p:oleObj>
              </mc:Choice>
              <mc:Fallback>
                <p:oleObj name="位图图像" r:id="rId3" imgW="2476190" imgH="169568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4032250" cy="2770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1686" name="Rectangle 6"/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11687" name="Object 7"/>
          <p:cNvGraphicFramePr>
            <a:graphicFrameLocks noChangeAspect="1"/>
          </p:cNvGraphicFramePr>
          <p:nvPr/>
        </p:nvGraphicFramePr>
        <p:xfrm>
          <a:off x="4357686" y="2357430"/>
          <a:ext cx="3995737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位图图像" r:id="rId5" imgW="2324424" imgH="1638529" progId="PBrush">
                  <p:embed/>
                </p:oleObj>
              </mc:Choice>
              <mc:Fallback>
                <p:oleObj name="位图图像" r:id="rId5" imgW="2324424" imgH="1638529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2357430"/>
                        <a:ext cx="3995737" cy="281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796" y="268758"/>
            <a:ext cx="8001000" cy="1216026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 smtClean="0"/>
              <a:t>2</a:t>
            </a:r>
            <a:r>
              <a:rPr lang="zh-CN" altLang="en-US" sz="3200" b="1" dirty="0" smtClean="0"/>
              <a:t>、测量</a:t>
            </a:r>
            <a:r>
              <a:rPr lang="zh-CN" altLang="en-US" sz="3200" b="1" dirty="0"/>
              <a:t>电路</a:t>
            </a:r>
          </a:p>
        </p:txBody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796" y="1484784"/>
            <a:ext cx="7632848" cy="42672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电容式传感器将</a:t>
            </a:r>
            <a:r>
              <a:rPr lang="zh-CN" altLang="en-US" sz="2400" b="1" dirty="0">
                <a:solidFill>
                  <a:srgbClr val="FF0000"/>
                </a:solidFill>
              </a:rPr>
              <a:t>被测量转换为电容的变化</a:t>
            </a:r>
            <a:r>
              <a:rPr lang="zh-CN" altLang="en-US" sz="2400" b="1" dirty="0"/>
              <a:t>后，必须由后续测量转换电路转换为电压、电流或频率信号。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目前常用的转换电路有电桥电路、谐振电路、调频电路、差动脉冲调宽电路、运算放大器式电路等。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0"/>
            <a:ext cx="8001000" cy="1216026"/>
          </a:xfrm>
        </p:spPr>
        <p:txBody>
          <a:bodyPr/>
          <a:lstStyle/>
          <a:p>
            <a:pPr algn="l"/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、电容式</a:t>
            </a:r>
            <a:r>
              <a:rPr lang="zh-CN" altLang="en-US" sz="2800" b="1" dirty="0"/>
              <a:t>压力传感器</a:t>
            </a:r>
          </a:p>
        </p:txBody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1142984"/>
            <a:ext cx="8001000" cy="719138"/>
          </a:xfrm>
        </p:spPr>
        <p:txBody>
          <a:bodyPr/>
          <a:lstStyle/>
          <a:p>
            <a:pPr>
              <a:buNone/>
            </a:pP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）差</a:t>
            </a:r>
            <a:r>
              <a:rPr lang="zh-CN" altLang="en-US" sz="2800" b="1" dirty="0"/>
              <a:t>动式电容压力传感器</a:t>
            </a:r>
            <a:r>
              <a:rPr lang="zh-CN" altLang="en-US" sz="2800" dirty="0"/>
              <a:t> </a:t>
            </a:r>
          </a:p>
        </p:txBody>
      </p:sp>
      <p:sp>
        <p:nvSpPr>
          <p:cNvPr id="730116" name="Rectangle 4"/>
          <p:cNvSpPr>
            <a:spLocks noChangeArrowheads="1"/>
          </p:cNvSpPr>
          <p:nvPr/>
        </p:nvSpPr>
        <p:spPr bwMode="auto">
          <a:xfrm>
            <a:off x="0" y="2543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30117" name="Object 5"/>
          <p:cNvGraphicFramePr>
            <a:graphicFrameLocks noChangeAspect="1"/>
          </p:cNvGraphicFramePr>
          <p:nvPr/>
        </p:nvGraphicFramePr>
        <p:xfrm>
          <a:off x="714348" y="1643050"/>
          <a:ext cx="3529013" cy="321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位图图像" r:id="rId4" imgW="2943636" imgH="2685714" progId="PBrush">
                  <p:embed/>
                </p:oleObj>
              </mc:Choice>
              <mc:Fallback>
                <p:oleObj name="位图图像" r:id="rId4" imgW="2943636" imgH="268571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1643050"/>
                        <a:ext cx="3529013" cy="3217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0118" name="Rectangle 6"/>
          <p:cNvSpPr>
            <a:spLocks noChangeArrowheads="1"/>
          </p:cNvSpPr>
          <p:nvPr/>
        </p:nvSpPr>
        <p:spPr bwMode="auto">
          <a:xfrm>
            <a:off x="539552" y="5013176"/>
            <a:ext cx="59766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400" b="1" dirty="0"/>
              <a:t>1</a:t>
            </a:r>
            <a:r>
              <a:rPr lang="en-US" altLang="zh-CN" sz="2400" b="1" dirty="0">
                <a:latin typeface="Arial"/>
              </a:rPr>
              <a:t>—</a:t>
            </a:r>
            <a:r>
              <a:rPr lang="zh-CN" altLang="en-US" sz="2400" b="1" dirty="0"/>
              <a:t>弹性膜片 </a:t>
            </a:r>
            <a:r>
              <a:rPr lang="en-US" altLang="zh-CN" sz="2400" b="1" dirty="0"/>
              <a:t>2</a:t>
            </a:r>
            <a:r>
              <a:rPr lang="en-US" altLang="zh-CN" sz="2400" b="1" dirty="0">
                <a:latin typeface="Arial"/>
              </a:rPr>
              <a:t>—</a:t>
            </a:r>
            <a:r>
              <a:rPr lang="zh-CN" altLang="en-US" sz="2400" b="1" dirty="0"/>
              <a:t>固定电极 </a:t>
            </a:r>
            <a:r>
              <a:rPr lang="en-US" altLang="zh-CN" sz="2400" b="1" dirty="0"/>
              <a:t>3</a:t>
            </a:r>
            <a:r>
              <a:rPr lang="en-US" altLang="zh-CN" sz="2400" b="1" dirty="0">
                <a:latin typeface="Arial"/>
              </a:rPr>
              <a:t>—</a:t>
            </a:r>
            <a:r>
              <a:rPr lang="zh-CN" altLang="en-US" sz="2400" b="1" dirty="0"/>
              <a:t>玻璃绝缘层</a:t>
            </a:r>
          </a:p>
          <a:p>
            <a:pPr algn="ctr"/>
            <a:r>
              <a:rPr lang="en-US" altLang="zh-CN" sz="2400" b="1" dirty="0"/>
              <a:t>4</a:t>
            </a:r>
            <a:r>
              <a:rPr lang="en-US" altLang="zh-CN" sz="2400" b="1" dirty="0">
                <a:latin typeface="Arial"/>
              </a:rPr>
              <a:t>—</a:t>
            </a:r>
            <a:r>
              <a:rPr lang="zh-CN" altLang="en-US" sz="2400" b="1" dirty="0"/>
              <a:t>隔离膜片 </a:t>
            </a:r>
            <a:r>
              <a:rPr lang="en-US" altLang="zh-CN" sz="2400" b="1" dirty="0"/>
              <a:t>5</a:t>
            </a:r>
            <a:r>
              <a:rPr lang="en-US" altLang="zh-CN" sz="2400" b="1" dirty="0">
                <a:latin typeface="Arial"/>
              </a:rPr>
              <a:t>—</a:t>
            </a:r>
            <a:r>
              <a:rPr lang="zh-CN" altLang="en-US" sz="2400" b="1" dirty="0"/>
              <a:t>不锈钢基座 </a:t>
            </a:r>
            <a:r>
              <a:rPr lang="en-US" altLang="zh-CN" sz="2400" b="1" dirty="0"/>
              <a:t>6</a:t>
            </a:r>
            <a:r>
              <a:rPr lang="en-US" altLang="zh-CN" sz="2400" b="1" dirty="0">
                <a:latin typeface="Arial"/>
              </a:rPr>
              <a:t>—</a:t>
            </a:r>
            <a:r>
              <a:rPr lang="zh-CN" altLang="en-US" sz="2400" b="1" dirty="0"/>
              <a:t>引线 </a:t>
            </a:r>
          </a:p>
        </p:txBody>
      </p:sp>
      <p:pic>
        <p:nvPicPr>
          <p:cNvPr id="73012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3116" y="1045446"/>
            <a:ext cx="3801332" cy="389572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0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118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ChangeArrowheads="1"/>
          </p:cNvSpPr>
          <p:nvPr/>
        </p:nvSpPr>
        <p:spPr bwMode="auto">
          <a:xfrm>
            <a:off x="395288" y="0"/>
            <a:ext cx="5080000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200" b="1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各种电容式压力变送器外形</a:t>
            </a:r>
          </a:p>
        </p:txBody>
      </p:sp>
      <p:pic>
        <p:nvPicPr>
          <p:cNvPr id="733187" name="Picture 3" descr="CL1151LT系列法兰式液位变送器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588" y="1341438"/>
            <a:ext cx="2022475" cy="4086225"/>
          </a:xfrm>
          <a:prstGeom prst="rect">
            <a:avLst/>
          </a:prstGeom>
          <a:noFill/>
        </p:spPr>
      </p:pic>
      <p:pic>
        <p:nvPicPr>
          <p:cNvPr id="733188" name="Picture 4" descr="BPH系列压力变送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557338"/>
            <a:ext cx="2593975" cy="3733800"/>
          </a:xfrm>
          <a:prstGeom prst="rect">
            <a:avLst/>
          </a:prstGeom>
          <a:noFill/>
        </p:spPr>
      </p:pic>
      <p:pic>
        <p:nvPicPr>
          <p:cNvPr id="733189" name="Picture 5" descr="压力开关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2138" y="1557338"/>
            <a:ext cx="3200400" cy="31908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001000" cy="4267200"/>
          </a:xfrm>
        </p:spPr>
        <p:txBody>
          <a:bodyPr/>
          <a:lstStyle/>
          <a:p>
            <a:pPr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）硅</a:t>
            </a:r>
            <a:r>
              <a:rPr lang="zh-CN" altLang="en-US" b="1" dirty="0"/>
              <a:t>电容式压力集成传感器</a:t>
            </a:r>
            <a:r>
              <a:rPr lang="zh-CN" altLang="en-US" dirty="0"/>
              <a:t> </a:t>
            </a:r>
          </a:p>
        </p:txBody>
      </p:sp>
      <p:sp>
        <p:nvSpPr>
          <p:cNvPr id="734212" name="Rectangle 4"/>
          <p:cNvSpPr>
            <a:spLocks noChangeArrowheads="1"/>
          </p:cNvSpPr>
          <p:nvPr/>
        </p:nvSpPr>
        <p:spPr bwMode="auto">
          <a:xfrm>
            <a:off x="0" y="2838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34213" name="Object 5"/>
          <p:cNvGraphicFramePr>
            <a:graphicFrameLocks noChangeAspect="1"/>
          </p:cNvGraphicFramePr>
          <p:nvPr/>
        </p:nvGraphicFramePr>
        <p:xfrm>
          <a:off x="1187450" y="1194742"/>
          <a:ext cx="6480175" cy="295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位图图像" r:id="rId3" imgW="4476190" imgH="1991003" progId="PBrush">
                  <p:embed/>
                </p:oleObj>
              </mc:Choice>
              <mc:Fallback>
                <p:oleObj name="位图图像" r:id="rId3" imgW="4476190" imgH="1991003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94742"/>
                        <a:ext cx="6480175" cy="2954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4214" name="Rectangle 6"/>
          <p:cNvSpPr>
            <a:spLocks noChangeArrowheads="1"/>
          </p:cNvSpPr>
          <p:nvPr/>
        </p:nvSpPr>
        <p:spPr bwMode="auto">
          <a:xfrm>
            <a:off x="827584" y="4293096"/>
            <a:ext cx="7315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zh-CN" altLang="en-US" sz="2400" b="1" dirty="0"/>
              <a:t>运用集成电路工艺把压力敏感电容器、转换电路和辅助电路制作在同一硅片上。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234" name="Picture 2" descr="BPH系列投入式液位变送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852936"/>
            <a:ext cx="4714908" cy="2911475"/>
          </a:xfrm>
          <a:prstGeom prst="rect">
            <a:avLst/>
          </a:prstGeom>
          <a:noFill/>
        </p:spPr>
      </p:pic>
      <p:pic>
        <p:nvPicPr>
          <p:cNvPr id="735235" name="Picture 3" descr="投入式水位计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1142984"/>
            <a:ext cx="1608138" cy="3505200"/>
          </a:xfrm>
          <a:prstGeom prst="rect">
            <a:avLst/>
          </a:prstGeom>
          <a:noFill/>
        </p:spPr>
      </p:pic>
      <p:sp>
        <p:nvSpPr>
          <p:cNvPr id="735237" name="Text Box 5"/>
          <p:cNvSpPr txBox="1">
            <a:spLocks noChangeArrowheads="1"/>
          </p:cNvSpPr>
          <p:nvPr/>
        </p:nvSpPr>
        <p:spPr bwMode="auto">
          <a:xfrm>
            <a:off x="4214810" y="428604"/>
            <a:ext cx="3352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</a:rPr>
              <a:t>投入式水位计</a:t>
            </a:r>
          </a:p>
        </p:txBody>
      </p:sp>
      <p:sp>
        <p:nvSpPr>
          <p:cNvPr id="735238" name="Rectangle 6"/>
          <p:cNvSpPr>
            <a:spLocks noGrp="1" noChangeArrowheads="1"/>
          </p:cNvSpPr>
          <p:nvPr>
            <p:ph type="title"/>
          </p:nvPr>
        </p:nvSpPr>
        <p:spPr>
          <a:xfrm>
            <a:off x="357158" y="1142984"/>
            <a:ext cx="5643602" cy="1087437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sz="2500" b="1" dirty="0">
                <a:latin typeface="宋体" pitchFamily="2" charset="-122"/>
              </a:rPr>
              <a:t>电容差压变送器用于测量液体的液位 </a:t>
            </a:r>
          </a:p>
        </p:txBody>
      </p:sp>
      <p:sp>
        <p:nvSpPr>
          <p:cNvPr id="735239" name="Rectangle 7"/>
          <p:cNvSpPr>
            <a:spLocks noChangeArrowheads="1"/>
          </p:cNvSpPr>
          <p:nvPr/>
        </p:nvSpPr>
        <p:spPr bwMode="auto">
          <a:xfrm>
            <a:off x="250825" y="188913"/>
            <a:ext cx="36888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tx2"/>
                </a:solidFill>
              </a:rPr>
              <a:t>3</a:t>
            </a:r>
            <a:r>
              <a:rPr lang="zh-CN" altLang="en-US" sz="3200" b="1" dirty="0" smtClean="0">
                <a:solidFill>
                  <a:schemeClr val="tx2"/>
                </a:solidFill>
              </a:rPr>
              <a:t>）电容</a:t>
            </a:r>
            <a:r>
              <a:rPr lang="zh-CN" altLang="en-US" sz="3200" b="1" dirty="0">
                <a:solidFill>
                  <a:schemeClr val="tx2"/>
                </a:solidFill>
              </a:rPr>
              <a:t>传感器应用</a:t>
            </a:r>
          </a:p>
        </p:txBody>
      </p:sp>
      <p:sp>
        <p:nvSpPr>
          <p:cNvPr id="735240" name="Rectangle 8"/>
          <p:cNvSpPr>
            <a:spLocks noChangeArrowheads="1"/>
          </p:cNvSpPr>
          <p:nvPr/>
        </p:nvSpPr>
        <p:spPr bwMode="auto">
          <a:xfrm>
            <a:off x="2071670" y="2000240"/>
            <a:ext cx="31670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b="1" i="1" dirty="0">
                <a:latin typeface="Times New Roman" pitchFamily="18" charset="0"/>
                <a:cs typeface="Arial" pitchFamily="34" charset="0"/>
              </a:rPr>
              <a:t>Ρ</a:t>
            </a:r>
            <a:r>
              <a:rPr lang="en-US" altLang="zh-CN" sz="2400" b="1" dirty="0">
                <a:latin typeface="Times New Roman" pitchFamily="18" charset="0"/>
                <a:cs typeface="Arial" pitchFamily="34" charset="0"/>
              </a:rPr>
              <a:t> = </a:t>
            </a:r>
            <a:r>
              <a:rPr lang="en-US" altLang="zh-CN" sz="2400" b="1" i="1" dirty="0" err="1">
                <a:latin typeface="Times New Roman" pitchFamily="18" charset="0"/>
                <a:cs typeface="Arial" pitchFamily="34" charset="0"/>
              </a:rPr>
              <a:t>ρgH</a:t>
            </a:r>
            <a:r>
              <a:rPr lang="en-US" altLang="zh-CN" sz="2400" b="1" dirty="0">
                <a:latin typeface="Times New Roman" pitchFamily="18" charset="0"/>
                <a:cs typeface="Arial" pitchFamily="34" charset="0"/>
              </a:rPr>
              <a:t> + </a:t>
            </a:r>
            <a:r>
              <a:rPr lang="en-US" altLang="zh-CN" sz="2400" b="1" i="1" dirty="0">
                <a:latin typeface="Times New Roman" pitchFamily="18" charset="0"/>
                <a:cs typeface="Arial" pitchFamily="34" charset="0"/>
              </a:rPr>
              <a:t>P</a:t>
            </a:r>
            <a:r>
              <a:rPr lang="en-US" altLang="zh-CN" sz="2400" b="1" dirty="0">
                <a:latin typeface="Times New Roman" pitchFamily="18" charset="0"/>
                <a:cs typeface="Arial" pitchFamily="34" charset="0"/>
              </a:rPr>
              <a:t>o</a:t>
            </a:r>
            <a:br>
              <a:rPr lang="en-US" altLang="zh-CN" sz="2400" b="1" dirty="0">
                <a:latin typeface="Times New Roman" pitchFamily="18" charset="0"/>
                <a:cs typeface="Arial" pitchFamily="34" charset="0"/>
              </a:rPr>
            </a:br>
            <a:endParaRPr lang="en-US" altLang="zh-CN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00034" y="714356"/>
            <a:ext cx="7893050" cy="4267200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b="1" dirty="0" smtClean="0">
                <a:latin typeface="Times New Roman" pitchFamily="18" charset="0"/>
              </a:rPr>
              <a:t>3.7.2</a:t>
            </a:r>
            <a:r>
              <a:rPr lang="zh-CN" altLang="en-US" sz="2400" b="1" dirty="0" smtClean="0">
                <a:latin typeface="Times New Roman" pitchFamily="18" charset="0"/>
              </a:rPr>
              <a:t>   霍尔压力变送器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15000"/>
              </a:lnSpc>
              <a:spcBef>
                <a:spcPct val="10000"/>
              </a:spcBef>
              <a:buFont typeface="Wingdings" pitchFamily="2" charset="2"/>
              <a:buNone/>
            </a:pPr>
            <a:endParaRPr lang="zh-CN" altLang="en-US" sz="2400" b="1" dirty="0">
              <a:latin typeface="Times New Roman" pitchFamily="18" charset="0"/>
            </a:endParaRPr>
          </a:p>
          <a:p>
            <a:pPr>
              <a:lnSpc>
                <a:spcPct val="11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 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原理：   </a:t>
            </a:r>
            <a:r>
              <a:rPr lang="zh-CN" altLang="en-US" sz="2400" b="1" dirty="0">
                <a:latin typeface="Times New Roman" pitchFamily="18" charset="0"/>
              </a:rPr>
              <a:t>属于位移式压力传感器，是利用霍尔效应，是将</a:t>
            </a:r>
            <a:r>
              <a:rPr lang="en-US" altLang="zh-CN" sz="2400" b="1" dirty="0">
                <a:latin typeface="Times New Roman" pitchFamily="18" charset="0"/>
              </a:rPr>
              <a:t>P</a:t>
            </a:r>
            <a:r>
              <a:rPr lang="zh-CN" altLang="en-US" sz="2400" b="1" dirty="0">
                <a:latin typeface="Times New Roman" pitchFamily="18" charset="0"/>
              </a:rPr>
              <a:t>作用下所产生的弹性元件的位移信号转变成电势信号来测量压力。</a:t>
            </a:r>
          </a:p>
          <a:p>
            <a:pPr>
              <a:lnSpc>
                <a:spcPct val="11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P→</a:t>
            </a:r>
            <a:r>
              <a:rPr lang="zh-CN" altLang="en-US" sz="2400" b="1" dirty="0">
                <a:latin typeface="Times New Roman" pitchFamily="18" charset="0"/>
              </a:rPr>
              <a:t>弹性元件（变形）→霍尔效应→</a:t>
            </a:r>
            <a:r>
              <a:rPr lang="en-US" altLang="zh-CN" sz="2400" b="1" dirty="0">
                <a:latin typeface="Times New Roman" pitchFamily="18" charset="0"/>
              </a:rPr>
              <a:t>V</a:t>
            </a:r>
            <a:r>
              <a:rPr lang="zh-CN" altLang="en-US" sz="2400" b="1" dirty="0">
                <a:latin typeface="Times New Roman" pitchFamily="18" charset="0"/>
              </a:rPr>
              <a:t>（</a:t>
            </a:r>
            <a:r>
              <a:rPr lang="en-US" altLang="zh-CN" sz="2400" b="1" dirty="0" err="1">
                <a:latin typeface="Times New Roman" pitchFamily="18" charset="0"/>
              </a:rPr>
              <a:t>mv</a:t>
            </a:r>
            <a:r>
              <a:rPr lang="zh-CN" altLang="en-US" sz="2400" b="1" dirty="0">
                <a:latin typeface="Times New Roman" pitchFamily="18" charset="0"/>
              </a:rPr>
              <a:t>）→显示</a:t>
            </a:r>
          </a:p>
          <a:p>
            <a:pPr>
              <a:lnSpc>
                <a:spcPct val="11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结构：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lnSpc>
                <a:spcPct val="11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b="1" dirty="0">
                <a:latin typeface="Times New Roman" pitchFamily="18" charset="0"/>
              </a:rPr>
              <a:t>   a</a:t>
            </a:r>
            <a:r>
              <a:rPr lang="zh-CN" altLang="en-US" sz="2400" b="1" dirty="0">
                <a:latin typeface="Times New Roman" pitchFamily="18" charset="0"/>
              </a:rPr>
              <a:t>）压力</a:t>
            </a:r>
            <a:r>
              <a:rPr lang="en-US" altLang="zh-CN" sz="2400" b="1" dirty="0">
                <a:latin typeface="Times New Roman" pitchFamily="18" charset="0"/>
              </a:rPr>
              <a:t>—</a:t>
            </a:r>
            <a:r>
              <a:rPr lang="zh-CN" altLang="en-US" sz="2400" b="1" dirty="0">
                <a:latin typeface="Times New Roman" pitchFamily="18" charset="0"/>
              </a:rPr>
              <a:t>位移转换部分  ：   霍尔片、弹簧管组成 </a:t>
            </a:r>
          </a:p>
          <a:p>
            <a:pPr>
              <a:lnSpc>
                <a:spcPct val="11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</a:t>
            </a:r>
            <a:r>
              <a:rPr lang="en-US" altLang="zh-CN" sz="2400" b="1" dirty="0">
                <a:latin typeface="Times New Roman" pitchFamily="18" charset="0"/>
              </a:rPr>
              <a:t>b</a:t>
            </a:r>
            <a:r>
              <a:rPr lang="zh-CN" altLang="en-US" sz="2400" b="1" dirty="0">
                <a:latin typeface="Times New Roman" pitchFamily="18" charset="0"/>
              </a:rPr>
              <a:t>）位移</a:t>
            </a:r>
            <a:r>
              <a:rPr lang="en-US" altLang="zh-CN" sz="2400" b="1" dirty="0">
                <a:latin typeface="Times New Roman" pitchFamily="18" charset="0"/>
              </a:rPr>
              <a:t>—</a:t>
            </a:r>
            <a:r>
              <a:rPr lang="zh-CN" altLang="en-US" sz="2400" b="1" dirty="0">
                <a:latin typeface="Times New Roman" pitchFamily="18" charset="0"/>
              </a:rPr>
              <a:t>电势转换部分   ：  霍尔片、磁钢及引出线</a:t>
            </a:r>
          </a:p>
          <a:p>
            <a:pPr>
              <a:lnSpc>
                <a:spcPct val="11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</a:t>
            </a:r>
            <a:r>
              <a:rPr lang="en-US" altLang="zh-CN" sz="2400" b="1" dirty="0">
                <a:latin typeface="Times New Roman" pitchFamily="18" charset="0"/>
              </a:rPr>
              <a:t>c</a:t>
            </a:r>
            <a:r>
              <a:rPr lang="zh-CN" altLang="en-US" sz="2400" b="1" dirty="0">
                <a:latin typeface="Times New Roman" pitchFamily="18" charset="0"/>
              </a:rPr>
              <a:t>）稳压电源</a:t>
            </a:r>
          </a:p>
          <a:p>
            <a:pPr>
              <a:lnSpc>
                <a:spcPct val="115000"/>
              </a:lnSpc>
              <a:spcBef>
                <a:spcPct val="10000"/>
              </a:spcBef>
              <a:buFont typeface="Wingdings" pitchFamily="2" charset="2"/>
              <a:buNone/>
            </a:pPr>
            <a:endParaRPr lang="zh-CN" altLang="en-US" sz="2400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32656"/>
            <a:ext cx="7674646" cy="559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55576" y="3501008"/>
            <a:ext cx="7747256" cy="1872208"/>
            <a:chOff x="0" y="2115"/>
            <a:chExt cx="5874" cy="1134"/>
          </a:xfrm>
        </p:grpSpPr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0" y="2273"/>
              <a:ext cx="1217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>
                  <a:latin typeface="Times New Roman" pitchFamily="18" charset="0"/>
                </a:rPr>
                <a:t>输入压力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1164" y="2119"/>
              <a:ext cx="121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 dirty="0">
                  <a:latin typeface="Times New Roman" pitchFamily="18" charset="0"/>
                </a:rPr>
                <a:t>面积一定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2653" y="2115"/>
              <a:ext cx="1565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>
                  <a:latin typeface="Times New Roman" pitchFamily="18" charset="0"/>
                </a:rPr>
                <a:t>弹性限度内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863" y="2289"/>
              <a:ext cx="2011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 dirty="0">
                  <a:latin typeface="Times New Roman" pitchFamily="18" charset="0"/>
                </a:rPr>
                <a:t>弹性变形（输出）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2106" y="2797"/>
              <a:ext cx="121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 dirty="0">
                  <a:latin typeface="Times New Roman" pitchFamily="18" charset="0"/>
                </a:rPr>
                <a:t>弹性力</a:t>
              </a:r>
            </a:p>
          </p:txBody>
        </p:sp>
        <p:sp>
          <p:nvSpPr>
            <p:cNvPr id="65546" name="Line 10"/>
            <p:cNvSpPr>
              <a:spLocks noChangeShapeType="1"/>
            </p:cNvSpPr>
            <p:nvPr/>
          </p:nvSpPr>
          <p:spPr bwMode="auto">
            <a:xfrm>
              <a:off x="1102" y="2450"/>
              <a:ext cx="12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65547" name="Line 11"/>
            <p:cNvSpPr>
              <a:spLocks noChangeShapeType="1"/>
            </p:cNvSpPr>
            <p:nvPr/>
          </p:nvSpPr>
          <p:spPr bwMode="auto">
            <a:xfrm>
              <a:off x="2702" y="2467"/>
              <a:ext cx="12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2234" y="2325"/>
              <a:ext cx="695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 dirty="0">
                  <a:latin typeface="Times New Roman" pitchFamily="18" charset="0"/>
                </a:rPr>
                <a:t>力</a:t>
              </a:r>
            </a:p>
          </p:txBody>
        </p:sp>
        <p:sp>
          <p:nvSpPr>
            <p:cNvPr id="65549" name="Line 13"/>
            <p:cNvSpPr>
              <a:spLocks noChangeShapeType="1"/>
            </p:cNvSpPr>
            <p:nvPr/>
          </p:nvSpPr>
          <p:spPr bwMode="auto">
            <a:xfrm>
              <a:off x="5101" y="2576"/>
              <a:ext cx="0" cy="3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65550" name="Line 14"/>
            <p:cNvSpPr>
              <a:spLocks noChangeShapeType="1"/>
            </p:cNvSpPr>
            <p:nvPr/>
          </p:nvSpPr>
          <p:spPr bwMode="auto">
            <a:xfrm flipH="1">
              <a:off x="3062" y="2951"/>
              <a:ext cx="20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65551" name="Text Box 15"/>
            <p:cNvSpPr txBox="1">
              <a:spLocks noChangeArrowheads="1"/>
            </p:cNvSpPr>
            <p:nvPr/>
          </p:nvSpPr>
          <p:spPr bwMode="auto">
            <a:xfrm>
              <a:off x="2090" y="2624"/>
              <a:ext cx="695" cy="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pPr algn="just" eaLnBrk="0" hangingPunct="0"/>
              <a:r>
                <a:rPr lang="zh-CN" altLang="en-US" sz="2400" b="1">
                  <a:latin typeface="Times New Roman" pitchFamily="18" charset="0"/>
                </a:rPr>
                <a:t>=</a:t>
              </a:r>
            </a:p>
          </p:txBody>
        </p:sp>
      </p:grpSp>
      <p:sp>
        <p:nvSpPr>
          <p:cNvPr id="65554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323529" y="404813"/>
            <a:ext cx="8208912" cy="3168203"/>
          </a:xfrm>
        </p:spPr>
        <p:txBody>
          <a:bodyPr>
            <a:normAutofit lnSpcReduction="10000"/>
          </a:bodyPr>
          <a:lstStyle/>
          <a:p>
            <a:pPr>
              <a:lnSpc>
                <a:spcPct val="10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latin typeface="Times New Roman" pitchFamily="18" charset="0"/>
              </a:rPr>
              <a:t>         </a:t>
            </a:r>
            <a:r>
              <a:rPr lang="en-US" altLang="zh-CN" sz="2400" b="1" dirty="0" smtClean="0">
                <a:latin typeface="Times New Roman" pitchFamily="18" charset="0"/>
              </a:rPr>
              <a:t>3.2    </a:t>
            </a:r>
            <a:r>
              <a:rPr lang="zh-CN" altLang="en-US" sz="2800" b="1" dirty="0" smtClean="0">
                <a:latin typeface="Times New Roman" pitchFamily="18" charset="0"/>
              </a:rPr>
              <a:t>弹性压力计 (</a:t>
            </a:r>
            <a:r>
              <a:rPr lang="en-US" altLang="zh-CN" sz="2800" b="1" dirty="0" smtClean="0">
                <a:latin typeface="Times New Roman" pitchFamily="18" charset="0"/>
              </a:rPr>
              <a:t>elastic     manometer )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800" b="1" dirty="0">
              <a:latin typeface="Times New Roman" pitchFamily="18" charset="0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latin typeface="Times New Roman" pitchFamily="18" charset="0"/>
              </a:rPr>
              <a:t>    </a:t>
            </a:r>
            <a:r>
              <a:rPr lang="en-US" altLang="zh-CN" sz="2400" b="1" dirty="0" smtClean="0">
                <a:latin typeface="Times New Roman" pitchFamily="18" charset="0"/>
              </a:rPr>
              <a:t>3.2.1</a:t>
            </a:r>
            <a:r>
              <a:rPr lang="zh-CN" altLang="en-US" sz="2400" b="1" dirty="0" smtClean="0">
                <a:latin typeface="Times New Roman" pitchFamily="18" charset="0"/>
              </a:rPr>
              <a:t> 工作原理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 dirty="0" smtClean="0">
                <a:latin typeface="Times New Roman" pitchFamily="18" charset="0"/>
              </a:rPr>
              <a:t>             </a:t>
            </a:r>
            <a:r>
              <a:rPr lang="zh-CN" altLang="en-US" sz="2400" b="1" dirty="0" smtClean="0">
                <a:latin typeface="Times New Roman" pitchFamily="18" charset="0"/>
              </a:rPr>
              <a:t>利用</a:t>
            </a:r>
            <a:r>
              <a:rPr lang="zh-CN" altLang="en-US" sz="2400" b="1" dirty="0">
                <a:latin typeface="Times New Roman" pitchFamily="18" charset="0"/>
              </a:rPr>
              <a:t>各种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弹性元件弹性变形产生的弹性变形产生的弹性力与被测的力相平衡</a:t>
            </a:r>
            <a:r>
              <a:rPr lang="zh-CN" altLang="en-US" sz="2400" b="1" dirty="0">
                <a:latin typeface="Times New Roman" pitchFamily="18" charset="0"/>
              </a:rPr>
              <a:t>，通过测量弹性元件弹性变形量来测量压力</a:t>
            </a:r>
          </a:p>
          <a:p>
            <a:pPr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   特点: 结构简单、价格便宜、使用方便、量程宽。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b="1" dirty="0">
              <a:latin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zh-CN" altLang="en-US" sz="2400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268412"/>
            <a:ext cx="7775575" cy="437516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8353425" cy="1271587"/>
          </a:xfrm>
        </p:spPr>
        <p:txBody>
          <a:bodyPr/>
          <a:lstStyle/>
          <a:p>
            <a:pPr algn="l"/>
            <a:r>
              <a:rPr lang="en-US" altLang="zh-CN" sz="2500" b="1" dirty="0" smtClean="0">
                <a:solidFill>
                  <a:schemeClr val="tx1"/>
                </a:solidFill>
                <a:latin typeface="Times New Roman" pitchFamily="18" charset="0"/>
              </a:rPr>
              <a:t>3</a:t>
            </a:r>
            <a:r>
              <a:rPr lang="en-US" altLang="zh-CN" sz="2500" b="1" dirty="0" smtClean="0">
                <a:latin typeface="Times New Roman" pitchFamily="18" charset="0"/>
              </a:rPr>
              <a:t>.</a:t>
            </a:r>
            <a:r>
              <a:rPr lang="en-US" altLang="zh-CN" sz="2500" b="1" dirty="0" smtClean="0">
                <a:solidFill>
                  <a:schemeClr val="tx1"/>
                </a:solidFill>
                <a:latin typeface="Times New Roman" pitchFamily="18" charset="0"/>
              </a:rPr>
              <a:t>7.3  </a:t>
            </a:r>
            <a:r>
              <a:rPr lang="zh-CN" altLang="en-US" sz="2500" b="1" dirty="0" smtClean="0">
                <a:solidFill>
                  <a:schemeClr val="tx1"/>
                </a:solidFill>
                <a:latin typeface="Times New Roman" pitchFamily="18" charset="0"/>
              </a:rPr>
              <a:t>双</a:t>
            </a:r>
            <a:r>
              <a:rPr lang="zh-CN" altLang="en-US" sz="2500" b="1" dirty="0">
                <a:solidFill>
                  <a:schemeClr val="tx1"/>
                </a:solidFill>
                <a:latin typeface="Times New Roman" pitchFamily="18" charset="0"/>
              </a:rPr>
              <a:t>波纹管差压计（</a:t>
            </a:r>
            <a:r>
              <a:rPr lang="en-US" altLang="zh-CN" sz="2500" b="1" dirty="0">
                <a:solidFill>
                  <a:schemeClr val="tx1"/>
                </a:solidFill>
                <a:latin typeface="Times New Roman" pitchFamily="18" charset="0"/>
              </a:rPr>
              <a:t>double bellows differential manometer  </a:t>
            </a:r>
            <a:r>
              <a:rPr lang="zh-CN" altLang="en-US" sz="2500" b="1" dirty="0">
                <a:solidFill>
                  <a:schemeClr val="tx1"/>
                </a:solidFill>
                <a:latin typeface="Times New Roman" pitchFamily="18" charset="0"/>
              </a:rPr>
              <a:t>）</a:t>
            </a:r>
            <a:br>
              <a:rPr lang="zh-CN" altLang="en-US" sz="2500" b="1" dirty="0">
                <a:solidFill>
                  <a:schemeClr val="tx1"/>
                </a:solidFill>
                <a:latin typeface="Times New Roman" pitchFamily="18" charset="0"/>
              </a:rPr>
            </a:br>
            <a:endParaRPr lang="zh-CN" altLang="en-US" sz="2500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268760"/>
            <a:ext cx="8280920" cy="447516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</a:rPr>
              <a:t>功能</a:t>
            </a:r>
            <a:r>
              <a:rPr lang="zh-CN" altLang="en-US" sz="2400" b="1" dirty="0">
                <a:latin typeface="Times New Roman" pitchFamily="18" charset="0"/>
              </a:rPr>
              <a:t>：直接实现指示、记录、积</a:t>
            </a:r>
            <a:r>
              <a:rPr lang="zh-CN" altLang="en-US" sz="2400" b="1">
                <a:latin typeface="Times New Roman" pitchFamily="18" charset="0"/>
              </a:rPr>
              <a:t>算</a:t>
            </a:r>
            <a:r>
              <a:rPr lang="zh-CN" altLang="en-US" sz="2400" b="1" smtClean="0">
                <a:latin typeface="Times New Roman" pitchFamily="18" charset="0"/>
              </a:rPr>
              <a:t>、远传和</a:t>
            </a:r>
            <a:r>
              <a:rPr lang="zh-CN" altLang="en-US" sz="2400" b="1" dirty="0">
                <a:latin typeface="Times New Roman" pitchFamily="18" charset="0"/>
              </a:rPr>
              <a:t>调节。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latin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</a:rPr>
              <a:t>用途</a:t>
            </a:r>
            <a:r>
              <a:rPr lang="zh-CN" altLang="en-US" sz="2400" b="1" dirty="0">
                <a:latin typeface="Times New Roman" pitchFamily="18" charset="0"/>
              </a:rPr>
              <a:t>：是一类基地式差压计，用于测量压差，也可用于测量液体气体和蒸汽的流量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latin typeface="Times New Roman" pitchFamily="18" charset="0"/>
              </a:rPr>
              <a:t>工作原理：测量差压的主要元件为焊接波纹管。流体流经节流装置产生的差压△</a:t>
            </a:r>
            <a:r>
              <a:rPr lang="en-US" altLang="zh-CN" sz="2400" b="1" dirty="0">
                <a:latin typeface="Times New Roman" pitchFamily="18" charset="0"/>
              </a:rPr>
              <a:t>P</a:t>
            </a:r>
            <a:r>
              <a:rPr lang="zh-CN" altLang="en-US" sz="2400" b="1" dirty="0">
                <a:latin typeface="Times New Roman" pitchFamily="18" charset="0"/>
              </a:rPr>
              <a:t>作用在波纹管上，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波纹管的位移量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δ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与差压成正比 </a:t>
            </a:r>
          </a:p>
          <a:p>
            <a:pPr algn="just">
              <a:lnSpc>
                <a:spcPct val="105000"/>
              </a:lnSpc>
              <a:buFont typeface="Wingdings" pitchFamily="2" charset="2"/>
              <a:buNone/>
            </a:pPr>
            <a:endParaRPr lang="zh-CN" altLang="en-US" sz="2400" b="1" dirty="0">
              <a:latin typeface="Times New Roman" pitchFamily="18" charset="0"/>
            </a:endParaRPr>
          </a:p>
          <a:p>
            <a:pPr algn="just">
              <a:lnSpc>
                <a:spcPct val="105000"/>
              </a:lnSpc>
            </a:pPr>
            <a:endParaRPr lang="zh-CN" altLang="en-US" sz="2400" b="1" dirty="0">
              <a:latin typeface="Times New Roman" pitchFamily="18" charset="0"/>
            </a:endParaRPr>
          </a:p>
          <a:p>
            <a:pPr algn="just">
              <a:lnSpc>
                <a:spcPct val="105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75997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双波纹管差压计在火力发电厂中主要用于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流量和水位测量指示记录的二次仪表。</a:t>
            </a:r>
            <a:endParaRPr lang="en-US" altLang="zh-CN" sz="2400" b="1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如果用于流量测量，差压计往往还带有积算装置</a:t>
            </a:r>
            <a:r>
              <a:rPr lang="zh-CN" altLang="en-US" sz="2400" b="1" dirty="0" smtClean="0">
                <a:latin typeface="Times New Roman" pitchFamily="18" charset="0"/>
              </a:rPr>
              <a:t>。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 smtClean="0">
                <a:latin typeface="Times New Roman" pitchFamily="18" charset="0"/>
              </a:rPr>
              <a:t>测量的差压值上限可达</a:t>
            </a:r>
            <a:r>
              <a:rPr lang="en-US" altLang="zh-CN" sz="2400" b="1" dirty="0" smtClean="0">
                <a:latin typeface="Times New Roman" pitchFamily="18" charset="0"/>
              </a:rPr>
              <a:t>0.4MPa</a:t>
            </a:r>
            <a:r>
              <a:rPr lang="zh-CN" altLang="en-US" sz="2400" b="1" dirty="0" smtClean="0">
                <a:latin typeface="Times New Roman" pitchFamily="18" charset="0"/>
              </a:rPr>
              <a:t>，耐工作压力上限可达</a:t>
            </a:r>
            <a:r>
              <a:rPr lang="en-US" altLang="zh-CN" sz="2400" b="1" dirty="0" smtClean="0">
                <a:latin typeface="Times New Roman" pitchFamily="18" charset="0"/>
              </a:rPr>
              <a:t>40MPa</a:t>
            </a:r>
            <a:r>
              <a:rPr lang="zh-CN" altLang="en-US" sz="2400" b="1" dirty="0" smtClean="0">
                <a:latin typeface="Times New Roman" pitchFamily="18" charset="0"/>
              </a:rPr>
              <a:t>，精确度可达</a:t>
            </a:r>
            <a:r>
              <a:rPr lang="en-US" altLang="zh-CN" sz="2400" b="1" dirty="0" smtClean="0">
                <a:latin typeface="Times New Roman" pitchFamily="18" charset="0"/>
              </a:rPr>
              <a:t>1.0</a:t>
            </a:r>
            <a:r>
              <a:rPr lang="zh-CN" altLang="en-US" sz="2400" b="1" dirty="0" smtClean="0">
                <a:latin typeface="Times New Roman" pitchFamily="18" charset="0"/>
              </a:rPr>
              <a:t>～</a:t>
            </a:r>
            <a:r>
              <a:rPr lang="en-US" altLang="zh-CN" sz="2400" b="1" dirty="0" smtClean="0">
                <a:latin typeface="Times New Roman" pitchFamily="18" charset="0"/>
              </a:rPr>
              <a:t>1.5</a:t>
            </a:r>
            <a:r>
              <a:rPr lang="zh-CN" altLang="en-US" sz="2400" b="1" dirty="0" smtClean="0">
                <a:latin typeface="Times New Roman" pitchFamily="18" charset="0"/>
              </a:rPr>
              <a:t>级。</a:t>
            </a:r>
          </a:p>
          <a:p>
            <a:pPr>
              <a:buNone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Text Box 2"/>
          <p:cNvSpPr txBox="1">
            <a:spLocks noChangeArrowheads="1"/>
          </p:cNvSpPr>
          <p:nvPr/>
        </p:nvSpPr>
        <p:spPr bwMode="auto">
          <a:xfrm>
            <a:off x="4343400" y="1600200"/>
            <a:ext cx="449580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</a:t>
            </a: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780291" name="Text Box 3"/>
          <p:cNvSpPr txBox="1">
            <a:spLocks noChangeArrowheads="1"/>
          </p:cNvSpPr>
          <p:nvPr/>
        </p:nvSpPr>
        <p:spPr bwMode="auto">
          <a:xfrm>
            <a:off x="4495800" y="3505200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      </a:t>
            </a:r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780570" name="Rectangle 282"/>
          <p:cNvSpPr>
            <a:spLocks noGrp="1" noChangeArrowheads="1"/>
          </p:cNvSpPr>
          <p:nvPr>
            <p:ph type="body" idx="1"/>
          </p:nvPr>
        </p:nvSpPr>
        <p:spPr>
          <a:xfrm>
            <a:off x="4357686" y="1142984"/>
            <a:ext cx="4246762" cy="4608512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宋体" pitchFamily="2" charset="-122"/>
              </a:rPr>
              <a:t>ABCD</a:t>
            </a:r>
            <a:r>
              <a:rPr lang="zh-CN" altLang="en-US" sz="2400" b="1" dirty="0">
                <a:latin typeface="宋体" pitchFamily="2" charset="-122"/>
              </a:rPr>
              <a:t>为铰链四杆机构由三个活动杆</a:t>
            </a:r>
            <a:r>
              <a:rPr lang="en-US" altLang="zh-CN" sz="2400" b="1" dirty="0">
                <a:latin typeface="宋体" pitchFamily="2" charset="-122"/>
              </a:rPr>
              <a:t>AB</a:t>
            </a:r>
            <a:r>
              <a:rPr lang="zh-CN" altLang="en-US" sz="2400" b="1" dirty="0">
                <a:latin typeface="宋体" pitchFamily="2" charset="-122"/>
              </a:rPr>
              <a:t>、</a:t>
            </a:r>
            <a:r>
              <a:rPr lang="en-US" altLang="zh-CN" sz="2400" b="1" dirty="0">
                <a:latin typeface="宋体" pitchFamily="2" charset="-122"/>
              </a:rPr>
              <a:t>BC</a:t>
            </a:r>
            <a:r>
              <a:rPr lang="zh-CN" altLang="en-US" sz="2400" b="1" dirty="0">
                <a:latin typeface="宋体" pitchFamily="2" charset="-122"/>
              </a:rPr>
              <a:t>、</a:t>
            </a:r>
            <a:r>
              <a:rPr lang="en-US" altLang="zh-CN" sz="2400" b="1" dirty="0">
                <a:latin typeface="宋体" pitchFamily="2" charset="-122"/>
              </a:rPr>
              <a:t>CD</a:t>
            </a:r>
            <a:r>
              <a:rPr lang="zh-CN" altLang="en-US" sz="2400" b="1" dirty="0">
                <a:latin typeface="宋体" pitchFamily="2" charset="-122"/>
              </a:rPr>
              <a:t>及一个固定杆组成，用四个转动副（铰链）连接而成，它将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主动杆</a:t>
            </a: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AB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的小转角，放大为从动杆</a:t>
            </a: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CD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的大转角</a:t>
            </a:r>
            <a:r>
              <a:rPr lang="zh-CN" altLang="en-US" sz="2400" b="1" dirty="0">
                <a:latin typeface="宋体" pitchFamily="2" charset="-122"/>
              </a:rPr>
              <a:t>。</a:t>
            </a:r>
          </a:p>
          <a:p>
            <a:r>
              <a:rPr lang="zh-CN" altLang="en-US" sz="2400" b="1" dirty="0">
                <a:latin typeface="宋体" pitchFamily="2" charset="-122"/>
              </a:rPr>
              <a:t> 孔板两侧引出的压力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b="1" baseline="-25000" dirty="0">
                <a:latin typeface="宋体" pitchFamily="2" charset="-122"/>
              </a:rPr>
              <a:t>1</a:t>
            </a:r>
            <a:r>
              <a:rPr lang="zh-CN" altLang="en-US" sz="2400" b="1" dirty="0">
                <a:latin typeface="宋体" pitchFamily="2" charset="-122"/>
              </a:rPr>
              <a:t>、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b="1" baseline="-25000" dirty="0">
                <a:latin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</a:rPr>
              <a:t>分别作用在两个波纹管上，推动与波纹管自由端相连的轴向右移动，驱使拨杆转动，在经过四连杆的放大，记录笔便得到较大的转角。</a:t>
            </a:r>
          </a:p>
          <a:p>
            <a:endParaRPr lang="zh-CN" altLang="en-US" sz="2400" b="1" dirty="0">
              <a:latin typeface="宋体" pitchFamily="2" charset="-122"/>
            </a:endParaRPr>
          </a:p>
          <a:p>
            <a:pPr algn="just"/>
            <a:endParaRPr lang="zh-CN" altLang="en-US" sz="2400" b="1" dirty="0">
              <a:latin typeface="宋体" pitchFamily="2" charset="-122"/>
            </a:endParaRPr>
          </a:p>
        </p:txBody>
      </p:sp>
      <p:pic>
        <p:nvPicPr>
          <p:cNvPr id="780571" name="Picture 28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025" y="1286530"/>
            <a:ext cx="3964951" cy="401467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80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5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7805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780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780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570" grpId="0" build="p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AutoShape 2" descr="594-left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71" name="AutoShape 3" descr="594-left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72" name="AutoShape 4" descr="594-left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73" name="AutoShape 5" descr="button-txt"/>
          <p:cNvSpPr>
            <a:spLocks noChangeAspect="1" noChangeArrowheads="1"/>
          </p:cNvSpPr>
          <p:nvPr/>
        </p:nvSpPr>
        <p:spPr bwMode="auto">
          <a:xfrm>
            <a:off x="-2698750" y="-258763"/>
            <a:ext cx="3954463" cy="628651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77" name="AutoShape 9" descr="x-1"/>
          <p:cNvSpPr>
            <a:spLocks noChangeAspect="1" noChangeArrowheads="1"/>
          </p:cNvSpPr>
          <p:nvPr/>
        </p:nvSpPr>
        <p:spPr bwMode="auto">
          <a:xfrm>
            <a:off x="-2530475" y="412750"/>
            <a:ext cx="11112" cy="11113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78" name="AutoShape 10" descr="cp-photo"/>
          <p:cNvSpPr>
            <a:spLocks noChangeAspect="1" noChangeArrowheads="1"/>
          </p:cNvSpPr>
          <p:nvPr/>
        </p:nvSpPr>
        <p:spPr bwMode="auto">
          <a:xfrm>
            <a:off x="-2571750" y="1098550"/>
            <a:ext cx="1439862" cy="1520825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79" name="AutoShape 11" descr="x-1"/>
          <p:cNvSpPr>
            <a:spLocks noChangeAspect="1" noChangeArrowheads="1"/>
          </p:cNvSpPr>
          <p:nvPr/>
        </p:nvSpPr>
        <p:spPr bwMode="auto">
          <a:xfrm>
            <a:off x="-2530475" y="2806700"/>
            <a:ext cx="11112" cy="11113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pic>
        <p:nvPicPr>
          <p:cNvPr id="775180" name="Picture 12" descr="x-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1327150" y="1463675"/>
            <a:ext cx="11112" cy="11113"/>
          </a:xfrm>
          <a:prstGeom prst="rect">
            <a:avLst/>
          </a:prstGeom>
          <a:noFill/>
        </p:spPr>
      </p:pic>
      <p:sp>
        <p:nvSpPr>
          <p:cNvPr id="775181" name="AutoShape 13" descr="594-left"/>
          <p:cNvSpPr>
            <a:spLocks noChangeAspect="1" noChangeArrowheads="1"/>
          </p:cNvSpPr>
          <p:nvPr/>
        </p:nvSpPr>
        <p:spPr bwMode="auto">
          <a:xfrm>
            <a:off x="-1327150" y="1831975"/>
            <a:ext cx="296862" cy="296863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82" name="AutoShape 14" descr="0107054"/>
          <p:cNvSpPr>
            <a:spLocks noChangeAspect="1" noChangeArrowheads="1"/>
          </p:cNvSpPr>
          <p:nvPr/>
        </p:nvSpPr>
        <p:spPr bwMode="auto">
          <a:xfrm>
            <a:off x="5073650" y="2106613"/>
            <a:ext cx="296863" cy="296862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83" name="AutoShape 15" descr="0107054"/>
          <p:cNvSpPr>
            <a:spLocks noChangeAspect="1" noChangeArrowheads="1"/>
          </p:cNvSpPr>
          <p:nvPr/>
        </p:nvSpPr>
        <p:spPr bwMode="auto">
          <a:xfrm>
            <a:off x="7312025" y="2106613"/>
            <a:ext cx="296863" cy="296862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84" name="AutoShape 16" descr="0107054"/>
          <p:cNvSpPr>
            <a:spLocks noChangeAspect="1" noChangeArrowheads="1"/>
          </p:cNvSpPr>
          <p:nvPr/>
        </p:nvSpPr>
        <p:spPr bwMode="auto">
          <a:xfrm>
            <a:off x="946150" y="2927350"/>
            <a:ext cx="296863" cy="296863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85" name="AutoShape 17" descr="0107054"/>
          <p:cNvSpPr>
            <a:spLocks noChangeAspect="1" noChangeArrowheads="1"/>
          </p:cNvSpPr>
          <p:nvPr/>
        </p:nvSpPr>
        <p:spPr bwMode="auto">
          <a:xfrm>
            <a:off x="-98425" y="3338513"/>
            <a:ext cx="296863" cy="296862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86" name="AutoShape 18" descr="x-1"/>
          <p:cNvSpPr>
            <a:spLocks noChangeAspect="1" noChangeArrowheads="1"/>
          </p:cNvSpPr>
          <p:nvPr/>
        </p:nvSpPr>
        <p:spPr bwMode="auto">
          <a:xfrm>
            <a:off x="-1473200" y="6457950"/>
            <a:ext cx="11112" cy="11113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pic>
        <p:nvPicPr>
          <p:cNvPr id="775187" name="Picture 19" descr="59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1052736"/>
            <a:ext cx="3028950" cy="3733800"/>
          </a:xfrm>
          <a:prstGeom prst="rect">
            <a:avLst/>
          </a:prstGeom>
          <a:noFill/>
        </p:spPr>
      </p:pic>
      <p:sp>
        <p:nvSpPr>
          <p:cNvPr id="775188" name="AutoShape 20" descr="595-left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89" name="AutoShape 21" descr="595-left"/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75190" name="Text Box 22"/>
          <p:cNvSpPr txBox="1">
            <a:spLocks noChangeArrowheads="1"/>
          </p:cNvSpPr>
          <p:nvPr/>
        </p:nvSpPr>
        <p:spPr bwMode="auto">
          <a:xfrm>
            <a:off x="3635896" y="1124744"/>
            <a:ext cx="4824536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en-US" altLang="zh-CN" sz="2400" b="1" dirty="0">
                <a:latin typeface="Times New Roman" pitchFamily="18" charset="0"/>
                <a:ea typeface=""/>
                <a:cs typeface="Times New Roman" pitchFamily="18" charset="0"/>
              </a:rPr>
              <a:t>CW-612-Y</a:t>
            </a:r>
            <a:r>
              <a:rPr kumimoji="1" lang="zh-CN" altLang="en-US" sz="2400" b="1" dirty="0">
                <a:latin typeface="Times New Roman" pitchFamily="18" charset="0"/>
                <a:ea typeface=""/>
                <a:cs typeface="Times New Roman" pitchFamily="18" charset="0"/>
              </a:rPr>
              <a:t>型双波纹管差压计附加有压力自动补偿装置，可连续地对流量进行累计，还可用于其它气体流量的测量和计算</a:t>
            </a:r>
            <a:r>
              <a:rPr kumimoji="1" lang="zh-CN" altLang="en-US" sz="2400" b="1" dirty="0" smtClean="0">
                <a:latin typeface="Times New Roman" pitchFamily="18" charset="0"/>
                <a:ea typeface=""/>
                <a:cs typeface="Times New Roman" pitchFamily="18" charset="0"/>
              </a:rPr>
              <a:t>，</a:t>
            </a:r>
            <a:endParaRPr kumimoji="1" lang="en-US" altLang="zh-CN" sz="2400" b="1" dirty="0" smtClean="0">
              <a:latin typeface="Times New Roman" pitchFamily="18" charset="0"/>
              <a:ea typeface=""/>
              <a:cs typeface="Times New Roman" pitchFamily="18" charset="0"/>
            </a:endParaRPr>
          </a:p>
          <a:p>
            <a:pPr marL="457200" indent="-457200"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 smtClean="0">
                <a:latin typeface="Times New Roman" pitchFamily="18" charset="0"/>
                <a:ea typeface=""/>
                <a:cs typeface="Times New Roman" pitchFamily="18" charset="0"/>
              </a:rPr>
              <a:t>输出</a:t>
            </a:r>
            <a:r>
              <a:rPr kumimoji="1" lang="en-US" altLang="zh-CN" sz="2400" b="1" dirty="0">
                <a:latin typeface="Times New Roman" pitchFamily="18" charset="0"/>
                <a:ea typeface=""/>
                <a:cs typeface="Times New Roman" pitchFamily="18" charset="0"/>
              </a:rPr>
              <a:t>0</a:t>
            </a:r>
            <a:r>
              <a:rPr kumimoji="1" lang="zh-CN" altLang="en-US" sz="2400" b="1" dirty="0">
                <a:latin typeface="Times New Roman" pitchFamily="18" charset="0"/>
                <a:ea typeface=""/>
                <a:cs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  <a:ea typeface=""/>
                <a:cs typeface="Times New Roman" pitchFamily="18" charset="0"/>
              </a:rPr>
              <a:t>10mA</a:t>
            </a:r>
            <a:r>
              <a:rPr kumimoji="1" lang="zh-CN" altLang="en-US" sz="2400" b="1" dirty="0">
                <a:latin typeface="Times New Roman" pitchFamily="18" charset="0"/>
                <a:ea typeface=""/>
                <a:cs typeface="Times New Roman" pitchFamily="18" charset="0"/>
              </a:rPr>
              <a:t>的标准电流</a:t>
            </a:r>
            <a:r>
              <a:rPr kumimoji="1" lang="zh-CN" altLang="en-US" sz="2400" b="1" dirty="0" smtClean="0">
                <a:latin typeface="Times New Roman" pitchFamily="18" charset="0"/>
                <a:ea typeface=""/>
                <a:cs typeface="Times New Roman" pitchFamily="18" charset="0"/>
              </a:rPr>
              <a:t>信号</a:t>
            </a:r>
            <a:endParaRPr kumimoji="1" lang="en-US" altLang="zh-CN" sz="2400" b="1" dirty="0" smtClean="0">
              <a:latin typeface="Times New Roman" pitchFamily="18" charset="0"/>
              <a:ea typeface=""/>
              <a:cs typeface="Times New Roman" pitchFamily="18" charset="0"/>
            </a:endParaRPr>
          </a:p>
          <a:p>
            <a:pPr marL="457200" indent="-457200"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 smtClean="0">
                <a:latin typeface="Times New Roman" pitchFamily="18" charset="0"/>
                <a:ea typeface=""/>
                <a:cs typeface="Times New Roman" pitchFamily="18" charset="0"/>
              </a:rPr>
              <a:t>可</a:t>
            </a:r>
            <a:r>
              <a:rPr kumimoji="1" lang="zh-CN" altLang="en-US" sz="2400" b="1" dirty="0">
                <a:latin typeface="Times New Roman" pitchFamily="18" charset="0"/>
                <a:ea typeface=""/>
                <a:cs typeface="Times New Roman" pitchFamily="18" charset="0"/>
              </a:rPr>
              <a:t>与 </a:t>
            </a:r>
            <a:r>
              <a:rPr kumimoji="1" lang="en-US" altLang="zh-CN" sz="2400" b="1" dirty="0">
                <a:latin typeface="Times New Roman" pitchFamily="18" charset="0"/>
                <a:ea typeface=""/>
                <a:cs typeface="Times New Roman" pitchFamily="18" charset="0"/>
              </a:rPr>
              <a:t>DDZ-Ⅱ</a:t>
            </a:r>
            <a:r>
              <a:rPr kumimoji="1" lang="zh-CN" altLang="en-US" sz="2400" b="1" dirty="0">
                <a:latin typeface="Times New Roman" pitchFamily="18" charset="0"/>
                <a:ea typeface=""/>
                <a:cs typeface="Times New Roman" pitchFamily="18" charset="0"/>
              </a:rPr>
              <a:t>型电动单元组合仪表配合使用进行远距离传送，对被测流体（蒸汽）进行自动控制和调节。 </a:t>
            </a:r>
            <a:r>
              <a:rPr kumimoji="1" lang="zh-CN" altLang="en-US" b="1" dirty="0">
                <a:latin typeface="Times New Roman" pitchFamily="18" charset="0"/>
                <a:ea typeface=""/>
                <a:cs typeface="Times New Roman" pitchFamily="18" charset="0"/>
              </a:rPr>
              <a:t/>
            </a:r>
            <a:br>
              <a:rPr kumimoji="1" lang="zh-CN" altLang="en-US" b="1" dirty="0">
                <a:latin typeface="Times New Roman" pitchFamily="18" charset="0"/>
                <a:ea typeface=""/>
                <a:cs typeface="Times New Roman" pitchFamily="18" charset="0"/>
              </a:rPr>
            </a:br>
            <a:endParaRPr kumimoji="1"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5191" name="Text Box 23"/>
          <p:cNvSpPr txBox="1">
            <a:spLocks noChangeArrowheads="1"/>
          </p:cNvSpPr>
          <p:nvPr/>
        </p:nvSpPr>
        <p:spPr bwMode="auto">
          <a:xfrm>
            <a:off x="1475656" y="5085184"/>
            <a:ext cx="55451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Tahoma" pitchFamily="34" charset="0"/>
                <a:ea typeface=""/>
                <a:cs typeface=""/>
              </a:rPr>
              <a:t>上海自动化仪表股份有限公司 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425" name="DefaultOcx" r:id="rId2" imgW="819000" imgH="228600"/>
        </mc:Choice>
        <mc:Fallback>
          <p:control name="DefaultOcx" r:id="rId2" imgW="819000" imgH="228600">
            <p:pic>
              <p:nvPicPr>
                <p:cNvPr id="2" name="DefaultOcx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-2697163" y="-268288"/>
                  <a:ext cx="822325" cy="23177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426" name="HTMLSelect1" r:id="rId3" imgW="1276200" imgH="228600"/>
        </mc:Choice>
        <mc:Fallback>
          <p:control name="HTMLSelect1" r:id="rId3" imgW="1276200" imgH="228600">
            <p:pic>
              <p:nvPicPr>
                <p:cNvPr id="3" name="HTMLSelect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-2697163" y="-268288"/>
                  <a:ext cx="1258888" cy="23177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427" name="HTMLImage1" r:id="rId4" imgW="914400" imgH="914400"/>
        </mc:Choice>
        <mc:Fallback>
          <p:control name="HTMLImage1" r:id="rId4" imgW="914400" imgH="914400">
            <p:pic>
              <p:nvPicPr>
                <p:cNvPr id="4" name="HTMLImage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-2698750" y="-258763"/>
                  <a:ext cx="914400" cy="914401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01000" cy="1216025"/>
          </a:xfrm>
        </p:spPr>
        <p:txBody>
          <a:bodyPr/>
          <a:lstStyle/>
          <a:p>
            <a:pPr algn="l"/>
            <a:r>
              <a:rPr lang="en-US" altLang="zh-CN" sz="2800" b="1" dirty="0" smtClean="0">
                <a:latin typeface="Times New Roman" pitchFamily="18" charset="0"/>
              </a:rPr>
              <a:t>     3.7.4  </a:t>
            </a:r>
            <a:r>
              <a:rPr lang="zh-CN" altLang="en-US" sz="2800" b="1" dirty="0" smtClean="0">
                <a:latin typeface="Times New Roman" pitchFamily="18" charset="0"/>
              </a:rPr>
              <a:t>智能型</a:t>
            </a:r>
            <a:r>
              <a:rPr lang="zh-CN" altLang="en-US" sz="2800" b="1" dirty="0">
                <a:latin typeface="Times New Roman" pitchFamily="18" charset="0"/>
              </a:rPr>
              <a:t>变送器</a:t>
            </a: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12776"/>
            <a:ext cx="7777112" cy="4267200"/>
          </a:xfrm>
        </p:spPr>
        <p:txBody>
          <a:bodyPr/>
          <a:lstStyle/>
          <a:p>
            <a:r>
              <a:rPr lang="zh-CN" altLang="en-US" sz="2800" b="1" dirty="0">
                <a:latin typeface="Times New Roman" pitchFamily="18" charset="0"/>
              </a:rPr>
              <a:t>智能差压（压力）变送器是一种带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微处理器的变送器</a:t>
            </a:r>
            <a:r>
              <a:rPr lang="zh-CN" altLang="en-US" sz="2800" b="1" dirty="0">
                <a:latin typeface="Times New Roman" pitchFamily="18" charset="0"/>
              </a:rPr>
              <a:t>，对应于被测量差压和压力输出</a:t>
            </a:r>
            <a:r>
              <a:rPr lang="en-US" altLang="zh-CN" sz="2800" b="1" dirty="0">
                <a:latin typeface="Times New Roman" pitchFamily="18" charset="0"/>
              </a:rPr>
              <a:t>4~20mADC</a:t>
            </a:r>
            <a:r>
              <a:rPr lang="zh-CN" altLang="en-US" sz="2800" b="1" dirty="0">
                <a:latin typeface="Times New Roman" pitchFamily="18" charset="0"/>
              </a:rPr>
              <a:t>的模拟信号或数字标准信号。</a:t>
            </a:r>
          </a:p>
          <a:p>
            <a:r>
              <a:rPr lang="zh-CN" altLang="en-US" sz="2800" b="1" dirty="0">
                <a:latin typeface="Times New Roman" pitchFamily="18" charset="0"/>
              </a:rPr>
              <a:t>它在传统压力变送器结构上利用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微处理器及数字通讯技术可</a:t>
            </a:r>
            <a:r>
              <a:rPr lang="zh-CN" altLang="en-US" sz="2800" b="1" dirty="0">
                <a:latin typeface="Times New Roman" pitchFamily="18" charset="0"/>
              </a:rPr>
              <a:t>实现与便携式现场通讯器通讯并实现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零点迁移、量程调整、温度补偿和非线性校正</a:t>
            </a:r>
            <a:r>
              <a:rPr lang="zh-CN" altLang="en-US" sz="2800" b="1" dirty="0">
                <a:latin typeface="Times New Roman" pitchFamily="18" charset="0"/>
              </a:rPr>
              <a:t>等功能。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386" name="Picture 2" descr="1151-25-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23528" y="764704"/>
            <a:ext cx="8514686" cy="5402163"/>
          </a:xfrm>
          <a:noFill/>
          <a:ln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410" name="Picture 2" descr="1151-28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56895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194" name="Picture 2" descr="050309_gao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557338"/>
            <a:ext cx="2362200" cy="2362200"/>
          </a:xfrm>
          <a:prstGeom prst="rect">
            <a:avLst/>
          </a:prstGeom>
          <a:noFill/>
        </p:spPr>
      </p:pic>
      <p:sp>
        <p:nvSpPr>
          <p:cNvPr id="776195" name="Text Box 3"/>
          <p:cNvSpPr txBox="1">
            <a:spLocks noChangeArrowheads="1"/>
          </p:cNvSpPr>
          <p:nvPr/>
        </p:nvSpPr>
        <p:spPr bwMode="auto">
          <a:xfrm>
            <a:off x="3707904" y="1412776"/>
            <a:ext cx="4968875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Tahoma" pitchFamily="34" charset="0"/>
              </a:rPr>
              <a:t>采用进口传感器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Tahoma" pitchFamily="34" charset="0"/>
              </a:rPr>
              <a:t>内置单片机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Tahoma" pitchFamily="34" charset="0"/>
              </a:rPr>
              <a:t>电池供电，功耗低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Tahoma" pitchFamily="34" charset="0"/>
              </a:rPr>
              <a:t>测量中小量程无腐蚀气体</a:t>
            </a:r>
          </a:p>
        </p:txBody>
      </p:sp>
      <p:sp>
        <p:nvSpPr>
          <p:cNvPr id="776196" name="Text Box 4"/>
          <p:cNvSpPr txBox="1">
            <a:spLocks noChangeArrowheads="1"/>
          </p:cNvSpPr>
          <p:nvPr/>
        </p:nvSpPr>
        <p:spPr bwMode="auto">
          <a:xfrm>
            <a:off x="611188" y="404813"/>
            <a:ext cx="6553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ahoma" pitchFamily="34" charset="0"/>
              </a:rPr>
              <a:t>数字差压计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218" name="Picture 2" descr="050317_gao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80728"/>
            <a:ext cx="2541588" cy="3733800"/>
          </a:xfrm>
          <a:prstGeom prst="rect">
            <a:avLst/>
          </a:prstGeom>
          <a:noFill/>
        </p:spPr>
      </p:pic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3131840" y="1340768"/>
            <a:ext cx="5401195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美国</a:t>
            </a:r>
            <a:r>
              <a:rPr kumimoji="1" lang="en-US" altLang="zh-CN" sz="2400" b="1" dirty="0">
                <a:latin typeface="Times New Roman" pitchFamily="18" charset="0"/>
              </a:rPr>
              <a:t>Rosemount 3051D</a:t>
            </a:r>
            <a:r>
              <a:rPr kumimoji="1" lang="zh-CN" altLang="en-US" sz="2400" b="1" dirty="0">
                <a:latin typeface="Times New Roman" pitchFamily="18" charset="0"/>
              </a:rPr>
              <a:t>差压计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三个可选量程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二线制</a:t>
            </a:r>
            <a:r>
              <a:rPr kumimoji="1" lang="en-US" altLang="zh-CN" sz="2400" b="1" dirty="0">
                <a:latin typeface="Times New Roman" pitchFamily="18" charset="0"/>
              </a:rPr>
              <a:t>4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20mA</a:t>
            </a:r>
            <a:r>
              <a:rPr kumimoji="1" lang="zh-CN" altLang="en-US" sz="2400" b="1" dirty="0">
                <a:latin typeface="Times New Roman" pitchFamily="18" charset="0"/>
              </a:rPr>
              <a:t>输出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故障模式报警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测量液体、气体和蒸汽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可与任何使用</a:t>
            </a:r>
            <a:r>
              <a:rPr kumimoji="1" lang="en-US" altLang="zh-CN" sz="2400" b="1" dirty="0">
                <a:latin typeface="Times New Roman" pitchFamily="18" charset="0"/>
              </a:rPr>
              <a:t>HART (Highway Addressable Remote Transducer)</a:t>
            </a:r>
            <a:r>
              <a:rPr kumimoji="1" lang="zh-CN" altLang="en-US" sz="2400" b="1" dirty="0">
                <a:latin typeface="Times New Roman" pitchFamily="18" charset="0"/>
              </a:rPr>
              <a:t>协议的主机通讯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714356"/>
            <a:ext cx="7809651" cy="4114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kumimoji="1" lang="en-US" altLang="zh-CN" sz="2400" b="1" dirty="0" smtClean="0">
                <a:latin typeface="Times New Roman" pitchFamily="18" charset="0"/>
              </a:rPr>
              <a:t>3.2.2</a:t>
            </a:r>
            <a:r>
              <a:rPr kumimoji="1" lang="zh-CN" altLang="en-US" sz="2400" b="1" dirty="0" smtClean="0">
                <a:latin typeface="Times New Roman" pitchFamily="18" charset="0"/>
              </a:rPr>
              <a:t>  弹性元件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kumimoji="1" lang="zh-CN" altLang="en-US" sz="2400" b="1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itchFamily="18" charset="0"/>
              </a:rPr>
              <a:t>1、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弹簧管</a:t>
            </a:r>
            <a:r>
              <a:rPr kumimoji="1" lang="en-US" altLang="zh-CN" sz="2400" b="1" dirty="0">
                <a:latin typeface="Times New Roman" pitchFamily="18" charset="0"/>
              </a:rPr>
              <a:t>spring-tube </a:t>
            </a:r>
            <a:r>
              <a:rPr kumimoji="1" lang="zh-CN" altLang="en-US" sz="2400" b="1" dirty="0">
                <a:latin typeface="Times New Roman" pitchFamily="18" charset="0"/>
              </a:rPr>
              <a:t>（波登管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Bourdon Tub</a:t>
            </a:r>
            <a:r>
              <a:rPr kumimoji="1" lang="en-US" altLang="zh-CN" sz="2400" b="1" dirty="0">
                <a:latin typeface="Times New Roman" pitchFamily="18" charset="0"/>
              </a:rPr>
              <a:t> ） </a:t>
            </a:r>
            <a:r>
              <a:rPr kumimoji="1" lang="zh-CN" altLang="en-US" sz="2400" b="1" dirty="0">
                <a:latin typeface="Times New Roman" pitchFamily="18" charset="0"/>
              </a:rPr>
              <a:t>:  通入压力</a:t>
            </a:r>
            <a:r>
              <a:rPr kumimoji="1" lang="en-US" altLang="zh-CN" sz="2400" b="1" dirty="0">
                <a:latin typeface="Times New Roman" pitchFamily="18" charset="0"/>
              </a:rPr>
              <a:t>P</a:t>
            </a:r>
            <a:r>
              <a:rPr kumimoji="1" lang="zh-CN" altLang="en-US" sz="2400" b="1" dirty="0">
                <a:latin typeface="Times New Roman" pitchFamily="18" charset="0"/>
              </a:rPr>
              <a:t>后，它的自由端就会产生位移，位移量较小，增加自由端的位移量可以提高灵敏度。</a:t>
            </a:r>
          </a:p>
          <a:p>
            <a:endParaRPr kumimoji="1" lang="zh-CN" altLang="en-US" sz="2400" b="1" dirty="0">
              <a:latin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zh-CN" altLang="en-US" sz="2400" b="1" dirty="0">
              <a:latin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31840" y="3501008"/>
            <a:ext cx="3096344" cy="2376488"/>
            <a:chOff x="3834" y="7056"/>
            <a:chExt cx="3420" cy="2808"/>
          </a:xfrm>
        </p:grpSpPr>
        <p:sp>
          <p:nvSpPr>
            <p:cNvPr id="124933" name="Line 5"/>
            <p:cNvSpPr>
              <a:spLocks noChangeShapeType="1"/>
            </p:cNvSpPr>
            <p:nvPr/>
          </p:nvSpPr>
          <p:spPr bwMode="auto">
            <a:xfrm>
              <a:off x="4869" y="8796"/>
              <a:ext cx="0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34" name="Line 6"/>
            <p:cNvSpPr>
              <a:spLocks noChangeShapeType="1"/>
            </p:cNvSpPr>
            <p:nvPr/>
          </p:nvSpPr>
          <p:spPr bwMode="auto">
            <a:xfrm>
              <a:off x="4734" y="8913"/>
              <a:ext cx="0" cy="3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35" name="Line 7"/>
            <p:cNvSpPr>
              <a:spLocks noChangeShapeType="1"/>
            </p:cNvSpPr>
            <p:nvPr/>
          </p:nvSpPr>
          <p:spPr bwMode="auto">
            <a:xfrm>
              <a:off x="4734" y="9276"/>
              <a:ext cx="1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36" name="Arc 8"/>
            <p:cNvSpPr>
              <a:spLocks/>
            </p:cNvSpPr>
            <p:nvPr/>
          </p:nvSpPr>
          <p:spPr bwMode="auto">
            <a:xfrm flipH="1" flipV="1">
              <a:off x="3834" y="7056"/>
              <a:ext cx="1800" cy="187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1600 w 43200"/>
                <a:gd name="T1" fmla="*/ 0 h 43200"/>
                <a:gd name="T2" fmla="*/ 2 w 43200"/>
                <a:gd name="T3" fmla="*/ 21295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21498"/>
                    <a:pt x="0" y="21396"/>
                    <a:pt x="2" y="21295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21498"/>
                    <a:pt x="0" y="21396"/>
                    <a:pt x="2" y="2129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37" name="Arc 9"/>
            <p:cNvSpPr>
              <a:spLocks/>
            </p:cNvSpPr>
            <p:nvPr/>
          </p:nvSpPr>
          <p:spPr bwMode="auto">
            <a:xfrm flipH="1" flipV="1">
              <a:off x="4014" y="7212"/>
              <a:ext cx="1433" cy="1560"/>
            </a:xfrm>
            <a:custGeom>
              <a:avLst/>
              <a:gdLst>
                <a:gd name="G0" fmla="+- 21399 0 0"/>
                <a:gd name="G1" fmla="+- 21600 0 0"/>
                <a:gd name="G2" fmla="+- 21600 0 0"/>
                <a:gd name="T0" fmla="*/ 21399 w 42999"/>
                <a:gd name="T1" fmla="*/ 0 h 43200"/>
                <a:gd name="T2" fmla="*/ 0 w 42999"/>
                <a:gd name="T3" fmla="*/ 24537 h 43200"/>
                <a:gd name="T4" fmla="*/ 21399 w 42999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999" h="43200" fill="none" extrusionOk="0">
                  <a:moveTo>
                    <a:pt x="21398" y="0"/>
                  </a:moveTo>
                  <a:cubicBezTo>
                    <a:pt x="33328" y="0"/>
                    <a:pt x="42999" y="9670"/>
                    <a:pt x="42999" y="21600"/>
                  </a:cubicBezTo>
                  <a:cubicBezTo>
                    <a:pt x="42999" y="33529"/>
                    <a:pt x="33328" y="43200"/>
                    <a:pt x="21399" y="43200"/>
                  </a:cubicBezTo>
                  <a:cubicBezTo>
                    <a:pt x="10604" y="43200"/>
                    <a:pt x="1467" y="35231"/>
                    <a:pt x="-1" y="24537"/>
                  </a:cubicBezTo>
                </a:path>
                <a:path w="42999" h="43200" stroke="0" extrusionOk="0">
                  <a:moveTo>
                    <a:pt x="21398" y="0"/>
                  </a:moveTo>
                  <a:cubicBezTo>
                    <a:pt x="33328" y="0"/>
                    <a:pt x="42999" y="9670"/>
                    <a:pt x="42999" y="21600"/>
                  </a:cubicBezTo>
                  <a:cubicBezTo>
                    <a:pt x="42999" y="33529"/>
                    <a:pt x="33328" y="43200"/>
                    <a:pt x="21399" y="43200"/>
                  </a:cubicBezTo>
                  <a:cubicBezTo>
                    <a:pt x="10604" y="43200"/>
                    <a:pt x="1467" y="35231"/>
                    <a:pt x="-1" y="24537"/>
                  </a:cubicBezTo>
                  <a:lnTo>
                    <a:pt x="21399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38" name="Line 10"/>
            <p:cNvSpPr>
              <a:spLocks noChangeShapeType="1"/>
            </p:cNvSpPr>
            <p:nvPr/>
          </p:nvSpPr>
          <p:spPr bwMode="auto">
            <a:xfrm>
              <a:off x="4914" y="8928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39" name="Arc 11"/>
            <p:cNvSpPr>
              <a:spLocks/>
            </p:cNvSpPr>
            <p:nvPr/>
          </p:nvSpPr>
          <p:spPr bwMode="auto">
            <a:xfrm flipH="1" flipV="1">
              <a:off x="4014" y="7212"/>
              <a:ext cx="1440" cy="1560"/>
            </a:xfrm>
            <a:custGeom>
              <a:avLst/>
              <a:gdLst>
                <a:gd name="G0" fmla="+- 21583 0 0"/>
                <a:gd name="G1" fmla="+- 21600 0 0"/>
                <a:gd name="G2" fmla="+- 21600 0 0"/>
                <a:gd name="T0" fmla="*/ 17675 w 43183"/>
                <a:gd name="T1" fmla="*/ 356 h 43200"/>
                <a:gd name="T2" fmla="*/ 0 w 43183"/>
                <a:gd name="T3" fmla="*/ 22448 h 43200"/>
                <a:gd name="T4" fmla="*/ 21583 w 43183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83" h="43200" fill="none" extrusionOk="0">
                  <a:moveTo>
                    <a:pt x="17675" y="356"/>
                  </a:moveTo>
                  <a:cubicBezTo>
                    <a:pt x="18964" y="119"/>
                    <a:pt x="20272" y="-1"/>
                    <a:pt x="21583" y="0"/>
                  </a:cubicBezTo>
                  <a:cubicBezTo>
                    <a:pt x="33512" y="0"/>
                    <a:pt x="43183" y="9670"/>
                    <a:pt x="43183" y="21600"/>
                  </a:cubicBezTo>
                  <a:cubicBezTo>
                    <a:pt x="43183" y="33529"/>
                    <a:pt x="33512" y="43200"/>
                    <a:pt x="21583" y="43200"/>
                  </a:cubicBezTo>
                  <a:cubicBezTo>
                    <a:pt x="9983" y="43200"/>
                    <a:pt x="455" y="34038"/>
                    <a:pt x="-1" y="22448"/>
                  </a:cubicBezTo>
                </a:path>
                <a:path w="43183" h="43200" stroke="0" extrusionOk="0">
                  <a:moveTo>
                    <a:pt x="17675" y="356"/>
                  </a:moveTo>
                  <a:cubicBezTo>
                    <a:pt x="18964" y="119"/>
                    <a:pt x="20272" y="-1"/>
                    <a:pt x="21583" y="0"/>
                  </a:cubicBezTo>
                  <a:cubicBezTo>
                    <a:pt x="33512" y="0"/>
                    <a:pt x="43183" y="9670"/>
                    <a:pt x="43183" y="21600"/>
                  </a:cubicBezTo>
                  <a:cubicBezTo>
                    <a:pt x="43183" y="33529"/>
                    <a:pt x="33512" y="43200"/>
                    <a:pt x="21583" y="43200"/>
                  </a:cubicBezTo>
                  <a:cubicBezTo>
                    <a:pt x="9983" y="43200"/>
                    <a:pt x="455" y="34038"/>
                    <a:pt x="-1" y="22448"/>
                  </a:cubicBezTo>
                  <a:lnTo>
                    <a:pt x="21583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40" name="Line 12"/>
            <p:cNvSpPr>
              <a:spLocks noChangeShapeType="1"/>
            </p:cNvSpPr>
            <p:nvPr/>
          </p:nvSpPr>
          <p:spPr bwMode="auto">
            <a:xfrm>
              <a:off x="5454" y="8007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41" name="Text Box 13"/>
            <p:cNvSpPr txBox="1">
              <a:spLocks noChangeArrowheads="1"/>
            </p:cNvSpPr>
            <p:nvPr/>
          </p:nvSpPr>
          <p:spPr bwMode="auto">
            <a:xfrm>
              <a:off x="5814" y="7680"/>
              <a:ext cx="144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zh-CN" altLang="en-US" sz="2400" b="1">
                  <a:latin typeface="Times New Roman" pitchFamily="18" charset="0"/>
                </a:rPr>
                <a:t>自由端</a:t>
              </a:r>
            </a:p>
          </p:txBody>
        </p:sp>
        <p:sp>
          <p:nvSpPr>
            <p:cNvPr id="124942" name="Line 14"/>
            <p:cNvSpPr>
              <a:spLocks noChangeShapeType="1"/>
            </p:cNvSpPr>
            <p:nvPr/>
          </p:nvSpPr>
          <p:spPr bwMode="auto">
            <a:xfrm>
              <a:off x="5634" y="7992"/>
              <a:ext cx="36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43" name="Line 15"/>
            <p:cNvSpPr>
              <a:spLocks noChangeShapeType="1"/>
            </p:cNvSpPr>
            <p:nvPr/>
          </p:nvSpPr>
          <p:spPr bwMode="auto">
            <a:xfrm flipV="1">
              <a:off x="4809" y="9261"/>
              <a:ext cx="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944" name="Text Box 16"/>
            <p:cNvSpPr txBox="1">
              <a:spLocks noChangeArrowheads="1"/>
            </p:cNvSpPr>
            <p:nvPr/>
          </p:nvSpPr>
          <p:spPr bwMode="auto">
            <a:xfrm>
              <a:off x="4914" y="9084"/>
              <a:ext cx="72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 b="1">
                  <a:latin typeface="Times New Roman" pitchFamily="18" charset="0"/>
                </a:rPr>
                <a:t>P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42" name="Picture 2" descr="showimgm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3505200" cy="3613150"/>
          </a:xfrm>
          <a:prstGeom prst="rect">
            <a:avLst/>
          </a:prstGeom>
          <a:noFill/>
        </p:spPr>
      </p:pic>
      <p:sp>
        <p:nvSpPr>
          <p:cNvPr id="778243" name="Text Box 3"/>
          <p:cNvSpPr txBox="1">
            <a:spLocks noChangeArrowheads="1"/>
          </p:cNvSpPr>
          <p:nvPr/>
        </p:nvSpPr>
        <p:spPr bwMode="auto">
          <a:xfrm>
            <a:off x="3923928" y="1079557"/>
            <a:ext cx="4680520" cy="537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</a:pPr>
            <a:r>
              <a:rPr kumimoji="1" lang="zh-CN" altLang="en-US" sz="2400" b="1" dirty="0">
                <a:latin typeface="Times New Roman" pitchFamily="18" charset="0"/>
              </a:rPr>
              <a:t>德国</a:t>
            </a:r>
            <a:r>
              <a:rPr kumimoji="1" lang="en-US" altLang="zh-CN" sz="2400" b="1" dirty="0">
                <a:latin typeface="Times New Roman" pitchFamily="18" charset="0"/>
              </a:rPr>
              <a:t>E+H </a:t>
            </a:r>
            <a:r>
              <a:rPr kumimoji="1" lang="zh-CN" altLang="en-US" sz="2400" b="1" dirty="0">
                <a:latin typeface="Times New Roman" pitchFamily="18" charset="0"/>
              </a:rPr>
              <a:t>智能型隔膜及远传差压变送器 </a:t>
            </a:r>
            <a:br>
              <a:rPr kumimoji="1" lang="zh-CN" altLang="en-US" sz="2400" b="1" dirty="0">
                <a:latin typeface="Times New Roman" pitchFamily="18" charset="0"/>
              </a:rPr>
            </a:br>
            <a:r>
              <a:rPr kumimoji="1" lang="zh-CN" altLang="en-US" sz="2400" b="1" dirty="0">
                <a:latin typeface="Times New Roman" pitchFamily="18" charset="0"/>
              </a:rPr>
              <a:t>技术特点：采用国际标准智能化设计，数字化温度及非线性补偿，可带</a:t>
            </a:r>
            <a:r>
              <a:rPr kumimoji="1" lang="en-US" altLang="zh-CN" sz="2400" b="1" dirty="0">
                <a:latin typeface="Times New Roman" pitchFamily="18" charset="0"/>
              </a:rPr>
              <a:t>HART</a:t>
            </a:r>
            <a:r>
              <a:rPr kumimoji="1" lang="zh-CN" altLang="en-US" sz="2400" b="1" dirty="0">
                <a:latin typeface="Times New Roman" pitchFamily="18" charset="0"/>
              </a:rPr>
              <a:t>通迅协议。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测量范围：最大</a:t>
            </a:r>
            <a:r>
              <a:rPr kumimoji="1" lang="en-US" altLang="zh-CN" sz="2400" b="1" dirty="0">
                <a:latin typeface="Times New Roman" pitchFamily="18" charset="0"/>
              </a:rPr>
              <a:t>0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6Mpa 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10000"/>
              </a:lnSpc>
              <a:buClr>
                <a:srgbClr val="FF0000"/>
              </a:buClr>
            </a:pPr>
            <a:r>
              <a:rPr kumimoji="1" lang="zh-CN" altLang="en-US" sz="2400" b="1" dirty="0" smtClean="0">
                <a:latin typeface="Times New Roman" pitchFamily="18" charset="0"/>
              </a:rPr>
              <a:t>最小</a:t>
            </a:r>
            <a:r>
              <a:rPr kumimoji="1" lang="en-US" altLang="zh-CN" sz="2400" b="1" dirty="0" smtClean="0">
                <a:latin typeface="Times New Roman" pitchFamily="18" charset="0"/>
              </a:rPr>
              <a:t>0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1KPa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测量精度：</a:t>
            </a:r>
            <a:r>
              <a:rPr kumimoji="1" lang="en-US" altLang="zh-CN" sz="2400" b="1" dirty="0">
                <a:latin typeface="Times New Roman" pitchFamily="18" charset="0"/>
              </a:rPr>
              <a:t>±0.1% </a:t>
            </a:r>
            <a:r>
              <a:rPr kumimoji="1" lang="zh-CN" altLang="en-US" sz="2400" b="1" dirty="0">
                <a:latin typeface="Times New Roman" pitchFamily="18" charset="0"/>
              </a:rPr>
              <a:t>介质温度</a:t>
            </a:r>
            <a:r>
              <a:rPr kumimoji="1" lang="zh-CN" altLang="en-US" sz="2400" b="1" dirty="0" smtClean="0">
                <a:latin typeface="Times New Roman" pitchFamily="18" charset="0"/>
              </a:rPr>
              <a:t>：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10000"/>
              </a:lnSpc>
              <a:buClr>
                <a:srgbClr val="FF0000"/>
              </a:buClr>
            </a:pPr>
            <a:r>
              <a:rPr kumimoji="1" lang="en-US" altLang="zh-CN" sz="2400" b="1" dirty="0" smtClean="0">
                <a:latin typeface="Times New Roman" pitchFamily="18" charset="0"/>
              </a:rPr>
              <a:t>-</a:t>
            </a:r>
            <a:r>
              <a:rPr kumimoji="1" lang="en-US" altLang="zh-CN" sz="2400" b="1" dirty="0">
                <a:latin typeface="Times New Roman" pitchFamily="18" charset="0"/>
              </a:rPr>
              <a:t>40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+350℃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信号输出：</a:t>
            </a:r>
            <a:r>
              <a:rPr kumimoji="1" lang="en-US" altLang="zh-CN" sz="2400" b="1" dirty="0">
                <a:latin typeface="Times New Roman" pitchFamily="18" charset="0"/>
              </a:rPr>
              <a:t>4</a:t>
            </a:r>
            <a:r>
              <a:rPr kumimoji="1" lang="zh-CN" altLang="en-US" sz="2400" b="1" dirty="0">
                <a:latin typeface="Times New Roman" pitchFamily="18" charset="0"/>
              </a:rPr>
              <a:t>～</a:t>
            </a:r>
            <a:r>
              <a:rPr kumimoji="1" lang="en-US" altLang="zh-CN" sz="2400" b="1" dirty="0">
                <a:latin typeface="Times New Roman" pitchFamily="18" charset="0"/>
              </a:rPr>
              <a:t>20mA,</a:t>
            </a:r>
            <a:r>
              <a:rPr kumimoji="1" lang="zh-CN" altLang="en-US" sz="2400" b="1" dirty="0">
                <a:latin typeface="Times New Roman" pitchFamily="18" charset="0"/>
              </a:rPr>
              <a:t>两线制 </a:t>
            </a:r>
          </a:p>
          <a:p>
            <a:pPr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latin typeface="Times New Roman" pitchFamily="18" charset="0"/>
              </a:rPr>
              <a:t>广泛用于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高温、强腐蚀介质的差压和液位测量</a:t>
            </a:r>
          </a:p>
          <a:p>
            <a:pPr>
              <a:lnSpc>
                <a:spcPct val="110000"/>
              </a:lnSpc>
            </a:pPr>
            <a:endParaRPr kumimoji="1" lang="zh-CN" altLang="en-US" sz="2400" b="1" u="sng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993063" cy="1462088"/>
          </a:xfrm>
        </p:spPr>
        <p:txBody>
          <a:bodyPr/>
          <a:lstStyle/>
          <a:p>
            <a:r>
              <a:rPr lang="en-US" altLang="zh-CN" sz="2800" b="1" dirty="0" smtClean="0">
                <a:latin typeface="宋体" pitchFamily="2" charset="-122"/>
              </a:rPr>
              <a:t>3.8  </a:t>
            </a:r>
            <a:r>
              <a:rPr lang="zh-CN" altLang="en-US" sz="2800" b="1" dirty="0" smtClean="0">
                <a:latin typeface="宋体" pitchFamily="2" charset="-122"/>
              </a:rPr>
              <a:t>压力</a:t>
            </a:r>
            <a:r>
              <a:rPr lang="zh-CN" altLang="en-US" sz="2800" b="1" dirty="0">
                <a:latin typeface="宋体" pitchFamily="2" charset="-122"/>
              </a:rPr>
              <a:t>检测仪表</a:t>
            </a:r>
            <a:r>
              <a:rPr lang="zh-CN" altLang="en-US" sz="2800" b="1" dirty="0" smtClean="0">
                <a:latin typeface="宋体" pitchFamily="2" charset="-122"/>
              </a:rPr>
              <a:t>的使用与校准</a:t>
            </a:r>
            <a:endParaRPr lang="zh-CN" altLang="en-US" sz="2800" b="1" dirty="0">
              <a:latin typeface="宋体" pitchFamily="2" charset="-122"/>
            </a:endParaRPr>
          </a:p>
        </p:txBody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1" y="1340768"/>
            <a:ext cx="7920880" cy="4608512"/>
          </a:xfrm>
        </p:spPr>
        <p:txBody>
          <a:bodyPr>
            <a:normAutofit/>
          </a:bodyPr>
          <a:lstStyle/>
          <a:p>
            <a:pPr marL="609600" indent="-609600">
              <a:buFont typeface="Wingdings" pitchFamily="2" charset="2"/>
              <a:buNone/>
            </a:pP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3.8.1  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各种测压仪表性能指标和用途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buNone/>
            </a:pPr>
            <a:r>
              <a:rPr lang="en-US" altLang="zh-CN" sz="2400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3.8.2  </a:t>
            </a:r>
            <a:r>
              <a:rPr lang="zh-CN" altLang="en-US" sz="2400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压力检测仪表的选择</a:t>
            </a:r>
          </a:p>
          <a:p>
            <a:pPr marL="609600" indent="-609600">
              <a:buAutoNum type="arabicPlain"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仪表量程的选择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609600" indent="-609600">
              <a:buNone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 仪表量程系列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1.6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 2.5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6.0kpa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以及它们的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倍    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/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测量稳定压力：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1/3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2/3 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量程（弹簧管压力计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1/3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3/4 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量程）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/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测量脉冲压力：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 1/3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1/2 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量程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/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测量压力大于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4Mpa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1/3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3/5 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量程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buFont typeface="Wingdings" pitchFamily="2" charset="2"/>
              <a:buNone/>
            </a:pP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268760"/>
            <a:ext cx="7488832" cy="4114800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800" b="1" dirty="0">
                <a:latin typeface="宋体" pitchFamily="2" charset="-122"/>
              </a:rPr>
              <a:t>2</a:t>
            </a:r>
            <a:r>
              <a:rPr lang="zh-CN" altLang="en-US" sz="2800" b="1" dirty="0">
                <a:latin typeface="宋体" pitchFamily="2" charset="-122"/>
              </a:rPr>
              <a:t>）仪表精度的</a:t>
            </a:r>
            <a:r>
              <a:rPr lang="zh-CN" altLang="en-US" sz="2800" b="1" dirty="0" smtClean="0">
                <a:latin typeface="宋体" pitchFamily="2" charset="-122"/>
              </a:rPr>
              <a:t>选择</a:t>
            </a:r>
            <a:endParaRPr lang="en-US" altLang="zh-CN" sz="2800" b="1" dirty="0" smtClean="0">
              <a:latin typeface="宋体" pitchFamily="2" charset="-122"/>
            </a:endParaRP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b="1" dirty="0" smtClean="0">
                <a:latin typeface="宋体" pitchFamily="2" charset="-122"/>
              </a:rPr>
              <a:t>      </a:t>
            </a:r>
            <a:r>
              <a:rPr lang="zh-CN" altLang="en-US" sz="2800" b="1" dirty="0" smtClean="0">
                <a:latin typeface="宋体" pitchFamily="2" charset="-122"/>
              </a:rPr>
              <a:t>压力</a:t>
            </a:r>
            <a:r>
              <a:rPr lang="zh-CN" altLang="en-US" sz="2800" b="1" dirty="0">
                <a:latin typeface="宋体" pitchFamily="2" charset="-122"/>
              </a:rPr>
              <a:t>检测仪表的精度主要根据</a:t>
            </a: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</a:rPr>
              <a:t>生产允许的最大误差</a:t>
            </a:r>
            <a:r>
              <a:rPr lang="zh-CN" altLang="en-US" sz="2800" b="1" dirty="0">
                <a:latin typeface="宋体" pitchFamily="2" charset="-122"/>
              </a:rPr>
              <a:t>来确定，即要求实际被测压力允许的最大绝对误差应小于仪表的基本误差</a:t>
            </a:r>
            <a:r>
              <a:rPr lang="zh-CN" altLang="en-US" sz="2800" b="1" dirty="0" smtClean="0">
                <a:latin typeface="宋体" pitchFamily="2" charset="-122"/>
              </a:rPr>
              <a:t>。</a:t>
            </a:r>
            <a:endParaRPr lang="en-US" altLang="zh-CN" sz="2800" b="1" dirty="0" smtClean="0">
              <a:latin typeface="宋体" pitchFamily="2" charset="-122"/>
            </a:endParaRPr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256584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50000"/>
              </a:lnSpc>
            </a:pPr>
            <a:r>
              <a:rPr lang="en-US" altLang="zh-CN" sz="2400" b="1" dirty="0" smtClean="0">
                <a:latin typeface="宋体" pitchFamily="2" charset="-122"/>
              </a:rPr>
              <a:t> </a:t>
            </a:r>
            <a:r>
              <a:rPr lang="zh-CN" altLang="en-US" sz="2400" b="1" dirty="0" smtClean="0">
                <a:latin typeface="宋体" pitchFamily="2" charset="-122"/>
              </a:rPr>
              <a:t>一般工业用压力表的准确度等级：</a:t>
            </a:r>
            <a:endParaRPr lang="en-US" altLang="zh-CN" sz="2400" b="1" dirty="0" smtClean="0">
              <a:latin typeface="宋体" pitchFamily="2" charset="-122"/>
            </a:endParaRPr>
          </a:p>
          <a:p>
            <a:pPr marL="514350" indent="-514350" algn="just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宋体" pitchFamily="2" charset="-122"/>
              </a:rPr>
              <a:t>          1</a:t>
            </a:r>
            <a:r>
              <a:rPr lang="zh-CN" altLang="en-US" sz="2400" b="1" dirty="0" smtClean="0">
                <a:latin typeface="宋体" pitchFamily="2" charset="-122"/>
              </a:rPr>
              <a:t>级</a:t>
            </a:r>
            <a:r>
              <a:rPr lang="en-US" altLang="zh-CN" sz="2400" b="1" dirty="0" smtClean="0">
                <a:latin typeface="宋体" pitchFamily="2" charset="-122"/>
              </a:rPr>
              <a:t>,1.6</a:t>
            </a:r>
            <a:r>
              <a:rPr lang="zh-CN" altLang="en-US" sz="2400" b="1" dirty="0" smtClean="0">
                <a:latin typeface="宋体" pitchFamily="2" charset="-122"/>
              </a:rPr>
              <a:t>级，</a:t>
            </a:r>
            <a:r>
              <a:rPr lang="en-US" altLang="zh-CN" sz="2400" b="1" dirty="0" smtClean="0">
                <a:latin typeface="宋体" pitchFamily="2" charset="-122"/>
              </a:rPr>
              <a:t>2.5</a:t>
            </a:r>
            <a:r>
              <a:rPr lang="zh-CN" altLang="en-US" sz="2400" b="1" dirty="0" smtClean="0">
                <a:latin typeface="宋体" pitchFamily="2" charset="-122"/>
              </a:rPr>
              <a:t>级</a:t>
            </a:r>
            <a:r>
              <a:rPr lang="en-US" altLang="zh-CN" sz="2400" b="1" dirty="0" smtClean="0">
                <a:latin typeface="宋体" pitchFamily="2" charset="-122"/>
              </a:rPr>
              <a:t>,4.0</a:t>
            </a:r>
            <a:r>
              <a:rPr lang="zh-CN" altLang="en-US" sz="2400" b="1" dirty="0" smtClean="0">
                <a:latin typeface="宋体" pitchFamily="2" charset="-122"/>
              </a:rPr>
              <a:t>级</a:t>
            </a:r>
            <a:endParaRPr lang="en-US" altLang="zh-CN" sz="2400" b="1" dirty="0" smtClean="0">
              <a:latin typeface="宋体" pitchFamily="2" charset="-122"/>
            </a:endParaRPr>
          </a:p>
          <a:p>
            <a:pPr marL="514350" indent="-514350" algn="just">
              <a:lnSpc>
                <a:spcPct val="150000"/>
              </a:lnSpc>
              <a:buNone/>
            </a:pPr>
            <a:endParaRPr lang="en-US" altLang="zh-CN" sz="2400" b="1" dirty="0" smtClean="0"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>
              <a:lnSpc>
                <a:spcPct val="150000"/>
              </a:lnSpc>
              <a:buNone/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精密压力表</a:t>
            </a:r>
            <a:r>
              <a:rPr lang="en-US" altLang="zh-CN" sz="2400" b="1" dirty="0" smtClean="0"/>
              <a:t>(</a:t>
            </a:r>
            <a:r>
              <a:rPr lang="zh-CN" altLang="en-US" sz="2400" b="1" dirty="0" smtClean="0"/>
              <a:t>科研，高精度测量，压力校验）</a:t>
            </a:r>
            <a:endParaRPr lang="en-US" altLang="zh-CN" sz="2400" b="1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2400" b="1" dirty="0" smtClean="0"/>
              <a:t>    0.</a:t>
            </a:r>
            <a:r>
              <a:rPr lang="en-US" altLang="zh-CN" sz="2400" b="1" dirty="0" smtClean="0">
                <a:latin typeface="宋体" pitchFamily="2" charset="-122"/>
              </a:rPr>
              <a:t>1</a:t>
            </a:r>
            <a:r>
              <a:rPr lang="zh-CN" altLang="en-US" sz="2400" b="1" dirty="0" smtClean="0">
                <a:latin typeface="宋体" pitchFamily="2" charset="-122"/>
              </a:rPr>
              <a:t>级</a:t>
            </a:r>
            <a:r>
              <a:rPr lang="en-US" altLang="zh-CN" sz="2400" b="1" dirty="0" smtClean="0">
                <a:latin typeface="宋体" pitchFamily="2" charset="-122"/>
              </a:rPr>
              <a:t>,0.16</a:t>
            </a:r>
            <a:r>
              <a:rPr lang="zh-CN" altLang="en-US" sz="2400" b="1" dirty="0" smtClean="0">
                <a:latin typeface="宋体" pitchFamily="2" charset="-122"/>
              </a:rPr>
              <a:t>级，</a:t>
            </a:r>
            <a:r>
              <a:rPr lang="en-US" altLang="zh-CN" sz="2400" b="1" dirty="0" smtClean="0">
                <a:latin typeface="宋体" pitchFamily="2" charset="-122"/>
              </a:rPr>
              <a:t>0.25</a:t>
            </a:r>
            <a:r>
              <a:rPr lang="zh-CN" altLang="en-US" sz="2400" b="1" dirty="0" smtClean="0">
                <a:latin typeface="宋体" pitchFamily="2" charset="-122"/>
              </a:rPr>
              <a:t>级</a:t>
            </a:r>
            <a:r>
              <a:rPr lang="en-US" altLang="zh-CN" sz="2400" b="1" dirty="0" smtClean="0">
                <a:latin typeface="宋体" pitchFamily="2" charset="-122"/>
              </a:rPr>
              <a:t>,0.4</a:t>
            </a:r>
            <a:r>
              <a:rPr lang="zh-CN" altLang="en-US" sz="2400" b="1" dirty="0" smtClean="0">
                <a:latin typeface="宋体" pitchFamily="2" charset="-122"/>
              </a:rPr>
              <a:t>级</a:t>
            </a:r>
            <a:endParaRPr lang="zh-CN" altLang="en-US" sz="2400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83568" y="2132857"/>
          <a:ext cx="6984777" cy="1163855"/>
        </p:xfrm>
        <a:graphic>
          <a:graphicData uri="http://schemas.openxmlformats.org/drawingml/2006/table">
            <a:tbl>
              <a:tblPr/>
              <a:tblGrid>
                <a:gridCol w="2928871"/>
                <a:gridCol w="1062532"/>
                <a:gridCol w="1109313"/>
                <a:gridCol w="1884061"/>
              </a:tblGrid>
              <a:tr h="3083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100" b="1" kern="100" dirty="0">
                          <a:latin typeface="Times New Roman"/>
                          <a:ea typeface="宋体"/>
                        </a:rPr>
                        <a:t>外壳公称直径</a:t>
                      </a:r>
                      <a:r>
                        <a:rPr lang="en-US" sz="2100" b="1" kern="100" dirty="0">
                          <a:latin typeface="Times New Roman"/>
                          <a:ea typeface="宋体"/>
                        </a:rPr>
                        <a:t>/mm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66812" marR="66812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latin typeface="Times New Roman"/>
                          <a:ea typeface="宋体"/>
                        </a:rPr>
                        <a:t>40, 60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66812" marR="668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latin typeface="Times New Roman"/>
                          <a:ea typeface="宋体"/>
                        </a:rPr>
                        <a:t>100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66812" marR="668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latin typeface="Times New Roman"/>
                          <a:ea typeface="宋体"/>
                        </a:rPr>
                        <a:t>150, 200, 250</a:t>
                      </a:r>
                      <a:endParaRPr lang="zh-CN" sz="1000" kern="100">
                        <a:latin typeface="Times New Roman"/>
                        <a:ea typeface="宋体"/>
                      </a:endParaRPr>
                    </a:p>
                  </a:txBody>
                  <a:tcPr marL="66812" marR="668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8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100" b="1" kern="100" dirty="0">
                          <a:latin typeface="Times New Roman"/>
                          <a:ea typeface="宋体"/>
                        </a:rPr>
                        <a:t>准确度等级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66812" marR="66812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latin typeface="Times New Roman"/>
                          <a:ea typeface="宋体"/>
                        </a:rPr>
                        <a:t>2.5, 4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66812" marR="668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>
                          <a:latin typeface="Times New Roman"/>
                          <a:ea typeface="宋体"/>
                        </a:rPr>
                        <a:t>1.6, 2.5</a:t>
                      </a:r>
                      <a:endParaRPr lang="zh-CN" sz="1000" kern="100">
                        <a:latin typeface="Times New Roman"/>
                        <a:ea typeface="宋体"/>
                      </a:endParaRPr>
                    </a:p>
                  </a:txBody>
                  <a:tcPr marL="66812" marR="668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latin typeface="Times New Roman"/>
                          <a:ea typeface="宋体"/>
                        </a:rPr>
                        <a:t>1,1.6</a:t>
                      </a:r>
                      <a:endParaRPr lang="zh-CN" sz="1000" kern="100" dirty="0">
                        <a:latin typeface="Times New Roman"/>
                        <a:ea typeface="宋体"/>
                      </a:endParaRPr>
                    </a:p>
                  </a:txBody>
                  <a:tcPr marL="66812" marR="668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548680"/>
            <a:ext cx="7301404" cy="5000660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b="1" dirty="0">
                <a:latin typeface="宋体" pitchFamily="2" charset="-122"/>
              </a:rPr>
              <a:t>3</a:t>
            </a:r>
            <a:r>
              <a:rPr lang="zh-CN" altLang="en-US" b="1" dirty="0">
                <a:latin typeface="宋体" pitchFamily="2" charset="-122"/>
              </a:rPr>
              <a:t>）仪表类型的选择</a:t>
            </a:r>
          </a:p>
          <a:p>
            <a:pPr>
              <a:lnSpc>
                <a:spcPts val="3200"/>
              </a:lnSpc>
              <a:spcBef>
                <a:spcPts val="600"/>
              </a:spcBef>
              <a:buFont typeface="Wingdings" pitchFamily="2" charset="2"/>
              <a:buNone/>
            </a:pPr>
            <a:endParaRPr lang="zh-CN" altLang="en-US" b="1" dirty="0">
              <a:latin typeface="宋体" pitchFamily="2" charset="-122"/>
            </a:endParaRPr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zh-CN" altLang="en-US" sz="2600" b="1" dirty="0">
                <a:latin typeface="宋体" pitchFamily="2" charset="-122"/>
              </a:rPr>
              <a:t>从被测介质压力大小来</a:t>
            </a:r>
            <a:r>
              <a:rPr lang="zh-CN" altLang="en-US" sz="2600" b="1" dirty="0" smtClean="0">
                <a:latin typeface="宋体" pitchFamily="2" charset="-122"/>
              </a:rPr>
              <a:t>考虑</a:t>
            </a:r>
            <a:endParaRPr lang="en-US" altLang="zh-CN" sz="2600" b="1" dirty="0" smtClean="0">
              <a:latin typeface="宋体" pitchFamily="2" charset="-122"/>
            </a:endParaRPr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zh-CN" altLang="en-US" sz="2600" b="1" dirty="0" smtClean="0">
                <a:latin typeface="宋体" pitchFamily="2" charset="-122"/>
              </a:rPr>
              <a:t>被</a:t>
            </a:r>
            <a:r>
              <a:rPr lang="zh-CN" altLang="en-US" sz="2600" b="1" dirty="0">
                <a:latin typeface="宋体" pitchFamily="2" charset="-122"/>
              </a:rPr>
              <a:t>测介质的性质：爆炸危险场所，常选用气动压力变送器、防爆型电动</a:t>
            </a:r>
            <a:r>
              <a:rPr lang="en-US" altLang="zh-CN" sz="2600" b="1" dirty="0">
                <a:latin typeface="宋体" pitchFamily="2" charset="-122"/>
              </a:rPr>
              <a:t>Ⅱ</a:t>
            </a:r>
            <a:r>
              <a:rPr lang="zh-CN" altLang="en-US" sz="2600" b="1" dirty="0">
                <a:latin typeface="宋体" pitchFamily="2" charset="-122"/>
              </a:rPr>
              <a:t>型或</a:t>
            </a:r>
            <a:r>
              <a:rPr lang="en-US" altLang="zh-CN" sz="2600" b="1" dirty="0">
                <a:latin typeface="宋体" pitchFamily="2" charset="-122"/>
              </a:rPr>
              <a:t>Ⅲ</a:t>
            </a:r>
            <a:r>
              <a:rPr lang="zh-CN" altLang="en-US" sz="2600" b="1" dirty="0">
                <a:latin typeface="宋体" pitchFamily="2" charset="-122"/>
              </a:rPr>
              <a:t>型压力变送器；对粘稠、易堵、易结晶和腐蚀强的介质，宜选用带法兰的膜片式压力变送器； </a:t>
            </a:r>
            <a:endParaRPr lang="en-US" altLang="zh-CN" sz="2600" b="1" dirty="0" smtClean="0">
              <a:latin typeface="宋体" pitchFamily="2" charset="-122"/>
            </a:endParaRPr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zh-CN" altLang="en-US" sz="2600" b="1" dirty="0" smtClean="0">
                <a:latin typeface="宋体" pitchFamily="2" charset="-122"/>
              </a:rPr>
              <a:t>对</a:t>
            </a:r>
            <a:r>
              <a:rPr lang="zh-CN" altLang="en-US" sz="2600" b="1" dirty="0">
                <a:latin typeface="宋体" pitchFamily="2" charset="-122"/>
              </a:rPr>
              <a:t>仪表输出信号的</a:t>
            </a:r>
            <a:r>
              <a:rPr lang="zh-CN" altLang="en-US" sz="2600" b="1" dirty="0" smtClean="0">
                <a:latin typeface="宋体" pitchFamily="2" charset="-122"/>
              </a:rPr>
              <a:t>要求</a:t>
            </a:r>
            <a:endParaRPr lang="en-US" altLang="zh-CN" sz="2600" b="1" dirty="0" smtClean="0">
              <a:latin typeface="宋体" pitchFamily="2" charset="-122"/>
            </a:endParaRPr>
          </a:p>
          <a:p>
            <a:pPr>
              <a:lnSpc>
                <a:spcPts val="3200"/>
              </a:lnSpc>
              <a:spcBef>
                <a:spcPts val="600"/>
              </a:spcBef>
            </a:pPr>
            <a:r>
              <a:rPr lang="zh-CN" altLang="en-US" sz="2600" b="1" dirty="0" smtClean="0">
                <a:latin typeface="宋体" pitchFamily="2" charset="-122"/>
              </a:rPr>
              <a:t>使用</a:t>
            </a:r>
            <a:r>
              <a:rPr lang="zh-CN" altLang="en-US" sz="2600" b="1" dirty="0">
                <a:latin typeface="宋体" pitchFamily="2" charset="-122"/>
              </a:rPr>
              <a:t>的环境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552" y="660747"/>
            <a:ext cx="7848872" cy="5216525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</a:rPr>
              <a:t>）其他需要考虑的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问题</a:t>
            </a:r>
            <a:endParaRPr lang="zh-CN" altLang="en-US" sz="28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就地压力指示</a:t>
            </a:r>
            <a:b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　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   当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压力在2.6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</a:rPr>
              <a:t>Kpa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时,可采用膜片式压力表、波纹管压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力表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和</a:t>
            </a:r>
            <a:r>
              <a:rPr lang="zh-CN" altLang="en-US" sz="2400" b="1" dirty="0">
                <a:latin typeface="Times New Roman" pitchFamily="18" charset="0"/>
              </a:rPr>
              <a:t>弹簧管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压力表。如接近大气压的低压检测时，可用膜片式压力表或波纹管式压力表。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远距离压力显示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          若需要进行远距离压力显示时，一般用气动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sz="2400" b="1" dirty="0">
                <a:latin typeface="Times New Roman" pitchFamily="18" charset="0"/>
              </a:rPr>
              <a:t>pneumatic)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或电动压力变送器。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560" y="0"/>
            <a:ext cx="8136904" cy="5688632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多点压力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测量</a:t>
            </a:r>
            <a:b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</a:b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       进行多点压力测量时，可采用巡回压力检测仪。若被测压力达到极限值需报警的，则应选用附带报警装置的各类压力计。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压力表外形尺寸的选择 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现场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就地指示的压力表一般表面直径为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φ100mm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</a:rPr>
              <a:t>，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标准较高或照明条件差的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场合表面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直径为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φ200～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</a:rPr>
              <a:t>φ250mm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，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盘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装压力表直径为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φ150mm，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或用矩形压力表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48681"/>
            <a:ext cx="7920880" cy="2160240"/>
          </a:xfrm>
        </p:spPr>
        <p:txBody>
          <a:bodyPr>
            <a:normAutofit lnSpcReduction="10000"/>
          </a:bodyPr>
          <a:lstStyle/>
          <a:p>
            <a:pPr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：有一压力容器，在正常工作时其内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压力稳定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，压力变化范围为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0.4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 ～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0.6Mpa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，要求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就地显示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即可，且测量误差应不大于被测压力的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5%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，试选择压力表并确定该表的量程和准确度等级。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11560" y="2708920"/>
            <a:ext cx="7704856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解：根据题意，选弹簧管压力计。设弹簧管压力计的量程为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651247"/>
              </p:ext>
            </p:extLst>
          </p:nvPr>
        </p:nvGraphicFramePr>
        <p:xfrm>
          <a:off x="2627785" y="3428999"/>
          <a:ext cx="5328592" cy="1948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2" name="Equation" r:id="rId3" imgW="2209680" imgH="838080" progId="Equation.DSMT4">
                  <p:embed/>
                </p:oleObj>
              </mc:Choice>
              <mc:Fallback>
                <p:oleObj name="Equation" r:id="rId3" imgW="2209680" imgH="8380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5" y="3428999"/>
                        <a:ext cx="5328592" cy="19485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268761"/>
            <a:ext cx="8229600" cy="79208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     根据压力表的量程系列，可选测量范围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1.0Mpa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弹簧管压力计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39552" y="2060848"/>
            <a:ext cx="4752528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该表的最大允许误差：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3906" name="Object 2"/>
          <p:cNvGraphicFramePr>
            <a:graphicFrameLocks noChangeAspect="1"/>
          </p:cNvGraphicFramePr>
          <p:nvPr/>
        </p:nvGraphicFramePr>
        <p:xfrm>
          <a:off x="1403648" y="2492896"/>
          <a:ext cx="45942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1" name="Equation" r:id="rId3" imgW="1904760" imgH="393480" progId="Equation.DSMT4">
                  <p:embed/>
                </p:oleObj>
              </mc:Choice>
              <mc:Fallback>
                <p:oleObj name="Equation" r:id="rId3" imgW="190476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492896"/>
                        <a:ext cx="45942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>
          <a:xfrm>
            <a:off x="914400" y="3501008"/>
            <a:ext cx="5169768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所以应选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级表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11560" y="4077072"/>
            <a:ext cx="7560840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>
              <a:spcBef>
                <a:spcPct val="20000"/>
              </a:spcBef>
              <a:buClr>
                <a:srgbClr val="FF0000"/>
              </a:buClr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综上，应选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级表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测量范围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1.0Mpa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的弹簧管压力计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build="p"/>
      <p:bldP spid="7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697454" y="594884"/>
            <a:ext cx="783498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： 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用标准压力表来校准工业压力表时，应如何选用标准压力表精度等级？可否用一台精度等级为0.2级，量程为0～25MPa的标准表来检验一台精度为1.5级，量程为0～2.5MPa的压力表？为什么？</a:t>
            </a:r>
          </a:p>
        </p:txBody>
      </p:sp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683568" y="2276872"/>
            <a:ext cx="7632848" cy="315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解：选择标准压力表来校准工业压力表时，首先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两者的量程要接近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，并且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标准表的精度等级要高于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被校表的精度等级，至少要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高一个等级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。题目中的标准表精度等级为0.2级，量程为0～25MPa。则该标准表可能产生最大的绝对误差为</a:t>
            </a:r>
          </a:p>
          <a:p>
            <a:pPr>
              <a:lnSpc>
                <a:spcPts val="3000"/>
              </a:lnSpc>
            </a:pP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</a:pP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000"/>
              </a:lnSpc>
            </a:pP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864293"/>
              </p:ext>
            </p:extLst>
          </p:nvPr>
        </p:nvGraphicFramePr>
        <p:xfrm>
          <a:off x="1619672" y="4221088"/>
          <a:ext cx="5376603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5" name="公式" r:id="rId3" imgW="2133360" imgH="228600" progId="Equation.3">
                  <p:embed/>
                </p:oleObj>
              </mc:Choice>
              <mc:Fallback>
                <p:oleObj name="公式" r:id="rId3" imgW="21333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221088"/>
                        <a:ext cx="5376603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4849</Words>
  <Application>Microsoft Office PowerPoint</Application>
  <PresentationFormat>全屏显示(4:3)</PresentationFormat>
  <Paragraphs>459</Paragraphs>
  <Slides>107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107</vt:i4>
      </vt:variant>
    </vt:vector>
  </HeadingPairs>
  <TitlesOfParts>
    <vt:vector size="122" baseType="lpstr">
      <vt:lpstr>黑体</vt:lpstr>
      <vt:lpstr>楷体_GB2312</vt:lpstr>
      <vt:lpstr>宋体</vt:lpstr>
      <vt:lpstr>Arial</vt:lpstr>
      <vt:lpstr>Calibri</vt:lpstr>
      <vt:lpstr>Symbol</vt:lpstr>
      <vt:lpstr>Tahoma</vt:lpstr>
      <vt:lpstr>Times New Roman</vt:lpstr>
      <vt:lpstr>Wingdings</vt:lpstr>
      <vt:lpstr>Office 主题</vt:lpstr>
      <vt:lpstr>Equation</vt:lpstr>
      <vt:lpstr>Visio</vt:lpstr>
      <vt:lpstr>公式</vt:lpstr>
      <vt:lpstr>位图图像</vt:lpstr>
      <vt:lpstr>Microsoft Equation 3.0</vt:lpstr>
      <vt:lpstr>3    压力测量仪表(pressure instrumentation)</vt:lpstr>
      <vt:lpstr>3.1    概述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3.3 电气式压力检测仪表</vt:lpstr>
      <vt:lpstr>PowerPoint 演示文稿</vt:lpstr>
      <vt:lpstr>PowerPoint 演示文稿</vt:lpstr>
      <vt:lpstr>              3.3.2  电阻式压力计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2、压阻式传感器</vt:lpstr>
      <vt:lpstr>2）压阻式传感器原理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负荷式压力计</vt:lpstr>
      <vt:lpstr>PowerPoint 演示文稿</vt:lpstr>
      <vt:lpstr>3.5   液柱式压力计  liquid (column)    manometer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3.6  其他压力检测仪表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3.7 压力变送器 </vt:lpstr>
      <vt:lpstr>PowerPoint 演示文稿</vt:lpstr>
      <vt:lpstr>2、测量电路</vt:lpstr>
      <vt:lpstr>3、电容式压力传感器</vt:lpstr>
      <vt:lpstr>PowerPoint 演示文稿</vt:lpstr>
      <vt:lpstr>PowerPoint 演示文稿</vt:lpstr>
      <vt:lpstr>电容差压变送器用于测量液体的液位 </vt:lpstr>
      <vt:lpstr>PowerPoint 演示文稿</vt:lpstr>
      <vt:lpstr>PowerPoint 演示文稿</vt:lpstr>
      <vt:lpstr>PowerPoint 演示文稿</vt:lpstr>
      <vt:lpstr>3.7.3  双波纹管差压计（double bellows differential manometer  ） </vt:lpstr>
      <vt:lpstr>PowerPoint 演示文稿</vt:lpstr>
      <vt:lpstr>PowerPoint 演示文稿</vt:lpstr>
      <vt:lpstr>PowerPoint 演示文稿</vt:lpstr>
      <vt:lpstr>     3.7.4  智能型变送器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3.8  压力检测仪表的使用与校准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3.8.4  压力仪表的校准（校验）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dd</cp:lastModifiedBy>
  <cp:revision>145</cp:revision>
  <dcterms:modified xsi:type="dcterms:W3CDTF">2019-08-20T07:24:41Z</dcterms:modified>
</cp:coreProperties>
</file>